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05" r:id="rId1"/>
  </p:sldMasterIdLst>
  <p:sldIdLst>
    <p:sldId id="256" r:id="rId2"/>
    <p:sldId id="257" r:id="rId3"/>
    <p:sldId id="269" r:id="rId4"/>
    <p:sldId id="262" r:id="rId5"/>
    <p:sldId id="261" r:id="rId6"/>
    <p:sldId id="260" r:id="rId7"/>
    <p:sldId id="271" r:id="rId8"/>
    <p:sldId id="263" r:id="rId9"/>
    <p:sldId id="264" r:id="rId10"/>
    <p:sldId id="265" r:id="rId11"/>
    <p:sldId id="272" r:id="rId12"/>
    <p:sldId id="281" r:id="rId13"/>
    <p:sldId id="280" r:id="rId14"/>
    <p:sldId id="279" r:id="rId15"/>
    <p:sldId id="299" r:id="rId16"/>
    <p:sldId id="273" r:id="rId17"/>
    <p:sldId id="302" r:id="rId18"/>
    <p:sldId id="267" r:id="rId19"/>
    <p:sldId id="283" r:id="rId20"/>
    <p:sldId id="277" r:id="rId21"/>
    <p:sldId id="278" r:id="rId22"/>
    <p:sldId id="282" r:id="rId23"/>
    <p:sldId id="303" r:id="rId24"/>
    <p:sldId id="289" r:id="rId25"/>
    <p:sldId id="291" r:id="rId26"/>
    <p:sldId id="290" r:id="rId27"/>
    <p:sldId id="295" r:id="rId28"/>
    <p:sldId id="284" r:id="rId29"/>
    <p:sldId id="296" r:id="rId30"/>
    <p:sldId id="286" r:id="rId31"/>
    <p:sldId id="287" r:id="rId32"/>
    <p:sldId id="305" r:id="rId33"/>
    <p:sldId id="288" r:id="rId34"/>
    <p:sldId id="274" r:id="rId35"/>
    <p:sldId id="293" r:id="rId36"/>
    <p:sldId id="292" r:id="rId37"/>
    <p:sldId id="294" r:id="rId38"/>
    <p:sldId id="275" r:id="rId39"/>
    <p:sldId id="304" r:id="rId40"/>
    <p:sldId id="301" r:id="rId41"/>
    <p:sldId id="297" r:id="rId42"/>
    <p:sldId id="300" r:id="rId43"/>
    <p:sldId id="298" r:id="rId44"/>
    <p:sldId id="268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343"/>
    <p:restoredTop sz="96327"/>
  </p:normalViewPr>
  <p:slideViewPr>
    <p:cSldViewPr snapToGrid="0" snapToObjects="1">
      <p:cViewPr>
        <p:scale>
          <a:sx n="95" d="100"/>
          <a:sy n="95" d="100"/>
        </p:scale>
        <p:origin x="200" y="8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AF0327-3ADA-4E4B-91B9-9AA7A68849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Avenir Book" panose="02000503020000020003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0751B05-E099-DC4D-91C6-B85240D502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Avenir Book" panose="02000503020000020003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8019AB-AD52-E845-AFBA-CC22ABADA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12/13/21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809AC6-1250-8C45-903D-1248C323B4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5C6470-ED63-6241-AA4C-A143541C2F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97953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66B2CC-BA9F-3048-B5F4-B066277B0F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266AC34-4884-DA48-888C-85D5A4E9DD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061DEE-92A9-194B-9503-85DC3FB248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12/13/21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FB7C5B-713F-1440-89F0-68FC031447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F820CB-579D-AF4D-8612-6B6A5236F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2217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0FCB466-7CE3-5F4A-AD5E-CEF8CCB632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201FB94-CA64-5C46-AD38-D4FFC8B1AB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585BF3-A222-114D-B085-FBD6D3547A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12/13/21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322C6B-3F5E-A64A-8F81-613DD7637A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62DE1D-CD62-4A4B-BEE0-F409D82578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2368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258A4-46A2-B24B-B1BB-B6EDD596C3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A26CBA-7A32-1042-91D3-E12FC33FE1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116A60-C194-EC4D-BC94-22B6831E67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12/13/21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918A84-784B-524B-894E-28B7F25CFD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395EFF-D48C-6E4E-AD50-52003C529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1502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22FF6-E0C6-FB40-8208-E0C4A6EF5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A0DAE2-DEE9-BB46-BDFC-C12BE9735B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1A44F1-D66A-5743-A926-B88D0E0C2A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12/13/21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97180E-F02B-DC46-9798-430E5C7CF3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A14D62-BA2F-3947-8EC4-7385A902F1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9750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C68F1-2774-1E4E-91D5-D2C6D246A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B0A16A-B661-794F-A6F3-754761E5C0E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ABDA60-62E0-E54D-B903-3D28E9A032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CF4337-753C-7340-B6C5-4D26B0B6C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12/13/21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39A55E-99ED-2846-A0D6-9B43DA1EC1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62D5D4-5DF1-B34C-8942-8B64B90473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4641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94700D-8248-8241-8973-EB97F90341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98F92C-33A2-2E40-892E-A1C2916961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1C7034-4DF7-514C-8DAF-FD3321E165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6B10A8-4AAD-C64A-B95A-55252F426E1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17CC9D5-6135-6342-ADFB-99898933F1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4EC26B8-4DD4-D740-AE4D-CBE901E151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12/13/21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647BC85-B9B7-A049-A6DE-10FA54C7E7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A447F55-1BE9-F847-9900-8F304BA574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404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CA6F09-328B-714F-AAE9-55267FEC4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72F21AB-30EA-5A41-A151-4A7B78FB69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12/13/21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669227-7707-464B-A05D-F9FFD9C2D6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00108B-1172-0F4E-9FAA-FBAFC22C1F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5820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080E090-8B6A-CA46-A475-A7EF65932E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12/13/21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A32F2F0-398D-FB46-AEE9-33A6B4ED45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03DB13-8DA6-3E4F-ADAB-C5C10D035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7486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273B8-7AC3-8E44-A3D4-01F80AAA82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4C6725-0F95-A24D-AE5E-62A79B91E6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437707-4DD7-7240-A97D-83EE6A46AE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525368-963D-E94F-A2BB-F009C420C7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12/13/21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1A6E0D-CD10-284F-9353-2BEE31A9F0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3C7CD0-1291-3040-ACF7-8286BE54D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6819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30563-314E-FE4B-96B0-40EE3F44F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314118D-BB9B-024A-94A1-59D5C80C8AB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210BA5-DCEA-024A-AECF-26494B377F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4D961D-B364-ED4D-98EC-D95E02E5B2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12/13/21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37289D-C028-F748-83F6-B75CFFA503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81BC0C-1211-D546-A21F-8443DFDE19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152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541F2DF-4756-A642-8CF9-76314A9D11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70C1B2-A87B-AB4A-BCC0-DA1F179605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BF4AF3-DF6D-6041-A146-0469DADD844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12/13/21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9142E0-3EAF-C240-86B9-2E846085AF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05A86E-410E-4140-8AAD-3EFCE67774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027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6" r:id="rId1"/>
    <p:sldLayoutId id="2147483907" r:id="rId2"/>
    <p:sldLayoutId id="2147483908" r:id="rId3"/>
    <p:sldLayoutId id="2147483909" r:id="rId4"/>
    <p:sldLayoutId id="2147483910" r:id="rId5"/>
    <p:sldLayoutId id="2147483911" r:id="rId6"/>
    <p:sldLayoutId id="2147483912" r:id="rId7"/>
    <p:sldLayoutId id="2147483913" r:id="rId8"/>
    <p:sldLayoutId id="2147483914" r:id="rId9"/>
    <p:sldLayoutId id="2147483915" r:id="rId10"/>
    <p:sldLayoutId id="214748391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venir Book" panose="02000503020000020003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venir Book" panose="02000503020000020003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venir Book" panose="02000503020000020003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venir Book" panose="02000503020000020003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venir Book" panose="02000503020000020003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venir Book" panose="02000503020000020003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Picture 2">
            <a:extLst>
              <a:ext uri="{FF2B5EF4-FFF2-40B4-BE49-F238E27FC236}">
                <a16:creationId xmlns:a16="http://schemas.microsoft.com/office/drawing/2014/main" id="{992EECC0-9F9F-4DB6-BCBC-DE40E8C1DA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886" r="-1" b="-1"/>
          <a:stretch/>
        </p:blipFill>
        <p:spPr>
          <a:xfrm>
            <a:off x="-1" y="0"/>
            <a:ext cx="10558463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F1B6365-4A11-4846-8378-1CFC5AFF2F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48600" y="1122363"/>
            <a:ext cx="4343400" cy="1208141"/>
          </a:xfrm>
        </p:spPr>
        <p:txBody>
          <a:bodyPr anchor="ctr" anchorCtr="0">
            <a:normAutofit/>
          </a:bodyPr>
          <a:lstStyle/>
          <a:p>
            <a:r>
              <a:rPr lang="en-US" sz="4800" dirty="0">
                <a:latin typeface="Avenir Book" panose="02000503020000020003" pitchFamily="2" charset="0"/>
              </a:rPr>
              <a:t>STCV-Synth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B033115D-1369-3E47-9B37-5D6D1E8F9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48600" y="5304279"/>
            <a:ext cx="4343400" cy="862715"/>
          </a:xfrm>
        </p:spPr>
        <p:txBody>
          <a:bodyPr anchor="ctr" anchorCtr="1">
            <a:normAutofit/>
          </a:bodyPr>
          <a:lstStyle/>
          <a:p>
            <a:r>
              <a:rPr lang="en-US" sz="2000" dirty="0">
                <a:latin typeface="Avenir Book" panose="02000503020000020003" pitchFamily="2" charset="0"/>
              </a:rPr>
              <a:t>David Cardona</a:t>
            </a:r>
          </a:p>
          <a:p>
            <a:r>
              <a:rPr lang="en-US" sz="2000" dirty="0">
                <a:latin typeface="Avenir Book" panose="02000503020000020003" pitchFamily="2" charset="0"/>
              </a:rPr>
              <a:t>Robert Fischer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650A45C-18D5-A14C-9614-9B34B48588F6}"/>
              </a:ext>
            </a:extLst>
          </p:cNvPr>
          <p:cNvSpPr txBox="1"/>
          <p:nvPr/>
        </p:nvSpPr>
        <p:spPr>
          <a:xfrm>
            <a:off x="7848601" y="2304856"/>
            <a:ext cx="4343399" cy="1190069"/>
          </a:xfrm>
          <a:prstGeom prst="rect">
            <a:avLst/>
          </a:prstGeom>
          <a:noFill/>
        </p:spPr>
        <p:txBody>
          <a:bodyPr wrap="square" tIns="182880" bIns="182880" rtlCol="0" anchor="ctr" anchorCtr="1">
            <a:spAutoFit/>
          </a:bodyPr>
          <a:lstStyle/>
          <a:p>
            <a:pPr algn="ctr">
              <a:spcAft>
                <a:spcPts val="200"/>
              </a:spcAft>
            </a:pPr>
            <a:r>
              <a:rPr lang="en-US" dirty="0">
                <a:latin typeface="Avenir Book" panose="02000503020000020003" pitchFamily="2" charset="0"/>
              </a:rPr>
              <a:t>DGMD-E14 – Final Project</a:t>
            </a:r>
          </a:p>
          <a:p>
            <a:pPr algn="ctr">
              <a:spcAft>
                <a:spcPts val="200"/>
              </a:spcAft>
            </a:pPr>
            <a:r>
              <a:rPr lang="en-US" sz="1600" dirty="0">
                <a:latin typeface="Avenir Book" panose="02000503020000020003" pitchFamily="2" charset="0"/>
              </a:rPr>
              <a:t>Harvard Extension School</a:t>
            </a:r>
          </a:p>
          <a:p>
            <a:pPr algn="ctr">
              <a:spcAft>
                <a:spcPts val="200"/>
              </a:spcAft>
            </a:pPr>
            <a:r>
              <a:rPr lang="en-US" sz="1600" dirty="0">
                <a:latin typeface="Avenir Book" panose="02000503020000020003" pitchFamily="2" charset="0"/>
              </a:rPr>
              <a:t>Fall 2021</a:t>
            </a:r>
          </a:p>
        </p:txBody>
      </p:sp>
    </p:spTree>
    <p:extLst>
      <p:ext uri="{BB962C8B-B14F-4D97-AF65-F5344CB8AC3E}">
        <p14:creationId xmlns:p14="http://schemas.microsoft.com/office/powerpoint/2010/main" val="13802717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350EEE8B-8C21-E649-ACA7-0FF008F8DC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20886" r="-1" b="-1"/>
          <a:stretch/>
        </p:blipFill>
        <p:spPr>
          <a:xfrm>
            <a:off x="0" y="10"/>
            <a:ext cx="10558463" cy="6857990"/>
          </a:xfrm>
          <a:prstGeom prst="rect">
            <a:avLst/>
          </a:prstGeom>
        </p:spPr>
      </p:pic>
      <p:sp>
        <p:nvSpPr>
          <p:cNvPr id="7" name="Subtitle 6">
            <a:extLst>
              <a:ext uri="{FF2B5EF4-FFF2-40B4-BE49-F238E27FC236}">
                <a16:creationId xmlns:a16="http://schemas.microsoft.com/office/drawing/2014/main" id="{C5741F84-86DC-9A4D-A5DC-C30FBDE8D6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9" y="2514600"/>
            <a:ext cx="9143999" cy="3039035"/>
          </a:xfrm>
        </p:spPr>
        <p:txBody>
          <a:bodyPr wrap="square" anchor="t" anchorCtr="0">
            <a:normAutofit/>
          </a:bodyPr>
          <a:lstStyle/>
          <a:p>
            <a:pPr marL="342900" indent="-342900" algn="l">
              <a:lnSpc>
                <a:spcPct val="100000"/>
              </a:lnSpc>
              <a:spcAft>
                <a:spcPts val="3600"/>
              </a:spcAft>
              <a:buFont typeface="Arial" panose="020B0604020202020204" pitchFamily="34" charset="0"/>
              <a:buChar char="•"/>
            </a:pPr>
            <a:r>
              <a:rPr lang="en-US" dirty="0"/>
              <a:t>STMicroelectronics </a:t>
            </a:r>
            <a:r>
              <a:rPr lang="en-US" dirty="0" err="1"/>
              <a:t>SensorTile</a:t>
            </a:r>
            <a:r>
              <a:rPr lang="en-US" dirty="0"/>
              <a:t>*</a:t>
            </a:r>
          </a:p>
          <a:p>
            <a:pPr marL="342900" indent="-342900" algn="l">
              <a:lnSpc>
                <a:spcPct val="100000"/>
              </a:lnSpc>
              <a:spcAft>
                <a:spcPts val="3600"/>
              </a:spcAft>
              <a:buFont typeface="Arial" panose="020B0604020202020204" pitchFamily="34" charset="0"/>
              <a:buChar char="•"/>
            </a:pPr>
            <a:r>
              <a:rPr lang="en-US" dirty="0"/>
              <a:t>Camera</a:t>
            </a:r>
          </a:p>
          <a:p>
            <a:pPr marL="342900" indent="-342900" algn="l">
              <a:lnSpc>
                <a:spcPct val="100000"/>
              </a:lnSpc>
              <a:spcAft>
                <a:spcPts val="3600"/>
              </a:spcAft>
              <a:buFont typeface="Arial" panose="020B0604020202020204" pitchFamily="34" charset="0"/>
              <a:buChar char="•"/>
            </a:pPr>
            <a:r>
              <a:rPr lang="en-US" dirty="0"/>
              <a:t>Computer –or– NVIDIA Jetson Nano**</a:t>
            </a:r>
          </a:p>
        </p:txBody>
      </p:sp>
      <p:sp>
        <p:nvSpPr>
          <p:cNvPr id="5" name="Subtitle 6">
            <a:extLst>
              <a:ext uri="{FF2B5EF4-FFF2-40B4-BE49-F238E27FC236}">
                <a16:creationId xmlns:a16="http://schemas.microsoft.com/office/drawing/2014/main" id="{A8960267-5C44-1142-A875-F55F77F3E0D3}"/>
              </a:ext>
            </a:extLst>
          </p:cNvPr>
          <p:cNvSpPr txBox="1">
            <a:spLocks/>
          </p:cNvSpPr>
          <p:nvPr/>
        </p:nvSpPr>
        <p:spPr>
          <a:xfrm>
            <a:off x="1523997" y="5943600"/>
            <a:ext cx="9143999" cy="671513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sz="1400" dirty="0"/>
              <a:t>* Soldered to Cradle Board</a:t>
            </a:r>
          </a:p>
          <a:p>
            <a:pPr algn="l">
              <a:lnSpc>
                <a:spcPct val="100000"/>
              </a:lnSpc>
            </a:pPr>
            <a:r>
              <a:rPr lang="en-US" sz="1400" dirty="0"/>
              <a:t>** </a:t>
            </a:r>
            <a:r>
              <a:rPr lang="en-US" sz="1400" dirty="0" err="1"/>
              <a:t>WiFi</a:t>
            </a:r>
            <a:r>
              <a:rPr lang="en-US" sz="1400" dirty="0"/>
              <a:t> + BLE card, display, and speakers required</a:t>
            </a:r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5427B2B0-810C-DC46-8FDD-13B9750D2889}"/>
              </a:ext>
            </a:extLst>
          </p:cNvPr>
          <p:cNvSpPr txBox="1">
            <a:spLocks/>
          </p:cNvSpPr>
          <p:nvPr/>
        </p:nvSpPr>
        <p:spPr>
          <a:xfrm>
            <a:off x="1523998" y="822960"/>
            <a:ext cx="9143999" cy="1163637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Aft>
                <a:spcPts val="1800"/>
              </a:spcAft>
            </a:pPr>
            <a:r>
              <a:rPr lang="en-US" sz="4400" dirty="0"/>
              <a:t>Materials</a:t>
            </a:r>
          </a:p>
        </p:txBody>
      </p:sp>
    </p:spTree>
    <p:extLst>
      <p:ext uri="{BB962C8B-B14F-4D97-AF65-F5344CB8AC3E}">
        <p14:creationId xmlns:p14="http://schemas.microsoft.com/office/powerpoint/2010/main" val="19861178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Picture 2">
            <a:extLst>
              <a:ext uri="{FF2B5EF4-FFF2-40B4-BE49-F238E27FC236}">
                <a16:creationId xmlns:a16="http://schemas.microsoft.com/office/drawing/2014/main" id="{992EECC0-9F9F-4DB6-BCBC-DE40E8C1DA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886" r="-1" b="-1"/>
          <a:stretch/>
        </p:blipFill>
        <p:spPr>
          <a:xfrm>
            <a:off x="-1" y="0"/>
            <a:ext cx="10558463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F1B6365-4A11-4846-8378-1CFC5AFF2F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48600" y="1122363"/>
            <a:ext cx="4343400" cy="2133599"/>
          </a:xfrm>
        </p:spPr>
        <p:txBody>
          <a:bodyPr anchor="ctr" anchorCtr="0">
            <a:normAutofit/>
          </a:bodyPr>
          <a:lstStyle/>
          <a:p>
            <a:r>
              <a:rPr lang="en-US" sz="4800" dirty="0">
                <a:latin typeface="Avenir Book" panose="02000503020000020003" pitchFamily="2" charset="0"/>
              </a:rPr>
              <a:t>Engine</a:t>
            </a:r>
          </a:p>
        </p:txBody>
      </p:sp>
    </p:spTree>
    <p:extLst>
      <p:ext uri="{BB962C8B-B14F-4D97-AF65-F5344CB8AC3E}">
        <p14:creationId xmlns:p14="http://schemas.microsoft.com/office/powerpoint/2010/main" val="6051220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350EEE8B-8C21-E649-ACA7-0FF008F8DC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20886" r="-1" b="-1"/>
          <a:stretch/>
        </p:blipFill>
        <p:spPr>
          <a:xfrm>
            <a:off x="0" y="10"/>
            <a:ext cx="10558463" cy="6857990"/>
          </a:xfrm>
          <a:prstGeom prst="rect">
            <a:avLst/>
          </a:prstGeom>
        </p:spPr>
      </p:pic>
      <p:sp>
        <p:nvSpPr>
          <p:cNvPr id="7" name="Subtitle 6">
            <a:extLst>
              <a:ext uri="{FF2B5EF4-FFF2-40B4-BE49-F238E27FC236}">
                <a16:creationId xmlns:a16="http://schemas.microsoft.com/office/drawing/2014/main" id="{C5741F84-86DC-9A4D-A5DC-C30FBDE8D6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9" y="2514600"/>
            <a:ext cx="9143999" cy="3359720"/>
          </a:xfrm>
        </p:spPr>
        <p:txBody>
          <a:bodyPr wrap="square" anchor="t" anchorCtr="0">
            <a:normAutofit/>
          </a:bodyPr>
          <a:lstStyle/>
          <a:p>
            <a:pPr marL="342900" indent="-342900" algn="l">
              <a:lnSpc>
                <a:spcPct val="100000"/>
              </a:lnSpc>
              <a:spcAft>
                <a:spcPts val="3600"/>
              </a:spcAft>
              <a:buFont typeface="Arial" panose="020B0604020202020204" pitchFamily="34" charset="0"/>
              <a:buChar char="•"/>
            </a:pPr>
            <a:r>
              <a:rPr lang="en-US" dirty="0"/>
              <a:t>Audio DSP engine</a:t>
            </a:r>
          </a:p>
          <a:p>
            <a:pPr marL="342900" indent="-342900" algn="l">
              <a:lnSpc>
                <a:spcPct val="100000"/>
              </a:lnSpc>
              <a:spcAft>
                <a:spcPts val="3600"/>
              </a:spcAft>
              <a:buFont typeface="Arial" panose="020B0604020202020204" pitchFamily="34" charset="0"/>
              <a:buChar char="•"/>
            </a:pPr>
            <a:r>
              <a:rPr lang="en-US" dirty="0"/>
              <a:t>Modular synthesizer component approach</a:t>
            </a:r>
          </a:p>
          <a:p>
            <a:pPr marL="342900" indent="-342900" algn="l">
              <a:lnSpc>
                <a:spcPct val="100000"/>
              </a:lnSpc>
              <a:spcAft>
                <a:spcPts val="3600"/>
              </a:spcAft>
              <a:buFont typeface="Arial" panose="020B0604020202020204" pitchFamily="34" charset="0"/>
              <a:buChar char="•"/>
            </a:pPr>
            <a:r>
              <a:rPr lang="en-US" dirty="0"/>
              <a:t>Renders uncompressed audio files</a:t>
            </a:r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FE5353CD-9B38-9640-9214-0585A7257C1D}"/>
              </a:ext>
            </a:extLst>
          </p:cNvPr>
          <p:cNvSpPr txBox="1">
            <a:spLocks/>
          </p:cNvSpPr>
          <p:nvPr/>
        </p:nvSpPr>
        <p:spPr>
          <a:xfrm>
            <a:off x="1523998" y="822960"/>
            <a:ext cx="9143999" cy="1163637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Aft>
                <a:spcPts val="1800"/>
              </a:spcAft>
            </a:pPr>
            <a:r>
              <a:rPr lang="en-US" sz="4400" dirty="0"/>
              <a:t>Overview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06751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350EEE8B-8C21-E649-ACA7-0FF008F8DC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20886" r="-1" b="-1"/>
          <a:stretch/>
        </p:blipFill>
        <p:spPr>
          <a:xfrm>
            <a:off x="0" y="10"/>
            <a:ext cx="10558463" cy="6857990"/>
          </a:xfrm>
          <a:prstGeom prst="rect">
            <a:avLst/>
          </a:prstGeom>
        </p:spPr>
      </p:pic>
      <p:sp>
        <p:nvSpPr>
          <p:cNvPr id="7" name="Subtitle 6">
            <a:extLst>
              <a:ext uri="{FF2B5EF4-FFF2-40B4-BE49-F238E27FC236}">
                <a16:creationId xmlns:a16="http://schemas.microsoft.com/office/drawing/2014/main" id="{C5741F84-86DC-9A4D-A5DC-C30FBDE8D6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9" y="2514600"/>
            <a:ext cx="4572001" cy="3163886"/>
          </a:xfrm>
        </p:spPr>
        <p:txBody>
          <a:bodyPr wrap="square" anchor="t" anchorCtr="0">
            <a:normAutofit/>
          </a:bodyPr>
          <a:lstStyle/>
          <a:p>
            <a:pPr marL="342900" indent="-342900" algn="l">
              <a:lnSpc>
                <a:spcPct val="100000"/>
              </a:lnSpc>
              <a:spcAft>
                <a:spcPts val="3600"/>
              </a:spcAft>
              <a:buFont typeface="Arial" panose="020B0604020202020204" pitchFamily="34" charset="0"/>
              <a:buChar char="•"/>
            </a:pPr>
            <a:r>
              <a:rPr lang="en-US" dirty="0"/>
              <a:t>Oscillator</a:t>
            </a:r>
          </a:p>
          <a:p>
            <a:pPr marL="342900" indent="-342900" algn="l">
              <a:lnSpc>
                <a:spcPct val="100000"/>
              </a:lnSpc>
              <a:spcAft>
                <a:spcPts val="3600"/>
              </a:spcAft>
              <a:buFont typeface="Arial" panose="020B0604020202020204" pitchFamily="34" charset="0"/>
              <a:buChar char="•"/>
            </a:pPr>
            <a:r>
              <a:rPr lang="en-US" dirty="0"/>
              <a:t>4th-Order Low-Pass Filter</a:t>
            </a:r>
          </a:p>
          <a:p>
            <a:pPr marL="342900" indent="-342900" algn="l">
              <a:lnSpc>
                <a:spcPct val="100000"/>
              </a:lnSpc>
              <a:spcAft>
                <a:spcPts val="3600"/>
              </a:spcAft>
              <a:buFont typeface="Arial" panose="020B0604020202020204" pitchFamily="34" charset="0"/>
              <a:buChar char="•"/>
            </a:pPr>
            <a:r>
              <a:rPr lang="en-US" dirty="0"/>
              <a:t>ADSR Envelope Generator</a:t>
            </a:r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3331D6DC-E688-BF4B-BB34-1B60C953C7A9}"/>
              </a:ext>
            </a:extLst>
          </p:cNvPr>
          <p:cNvSpPr txBox="1">
            <a:spLocks/>
          </p:cNvSpPr>
          <p:nvPr/>
        </p:nvSpPr>
        <p:spPr>
          <a:xfrm>
            <a:off x="6838950" y="2514600"/>
            <a:ext cx="4572000" cy="3163886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ct val="100000"/>
              </a:lnSpc>
              <a:spcAft>
                <a:spcPts val="3600"/>
              </a:spcAft>
              <a:buFont typeface="Arial" panose="020B0604020202020204" pitchFamily="34" charset="0"/>
              <a:buChar char="•"/>
            </a:pPr>
            <a:r>
              <a:rPr lang="en-US" dirty="0"/>
              <a:t>Mixer</a:t>
            </a:r>
          </a:p>
          <a:p>
            <a:pPr marL="342900" indent="-342900" algn="l">
              <a:lnSpc>
                <a:spcPct val="100000"/>
              </a:lnSpc>
              <a:spcAft>
                <a:spcPts val="3600"/>
              </a:spcAft>
              <a:buFont typeface="Arial" panose="020B0604020202020204" pitchFamily="34" charset="0"/>
              <a:buChar char="•"/>
            </a:pPr>
            <a:r>
              <a:rPr lang="en-US" dirty="0"/>
              <a:t>Long-Delay Effect</a:t>
            </a:r>
          </a:p>
          <a:p>
            <a:pPr marL="342900" indent="-342900" algn="l">
              <a:lnSpc>
                <a:spcPct val="100000"/>
              </a:lnSpc>
              <a:spcAft>
                <a:spcPts val="3600"/>
              </a:spcAft>
              <a:buFont typeface="Arial" panose="020B0604020202020204" pitchFamily="34" charset="0"/>
              <a:buChar char="•"/>
            </a:pPr>
            <a:r>
              <a:rPr lang="en-US" dirty="0"/>
              <a:t>Reverb Effect</a:t>
            </a:r>
          </a:p>
        </p:txBody>
      </p:sp>
      <p:sp>
        <p:nvSpPr>
          <p:cNvPr id="9" name="Subtitle 6">
            <a:extLst>
              <a:ext uri="{FF2B5EF4-FFF2-40B4-BE49-F238E27FC236}">
                <a16:creationId xmlns:a16="http://schemas.microsoft.com/office/drawing/2014/main" id="{37DA6464-461B-8142-823D-BC6E3D256138}"/>
              </a:ext>
            </a:extLst>
          </p:cNvPr>
          <p:cNvSpPr txBox="1">
            <a:spLocks/>
          </p:cNvSpPr>
          <p:nvPr/>
        </p:nvSpPr>
        <p:spPr>
          <a:xfrm>
            <a:off x="1523998" y="822960"/>
            <a:ext cx="9143999" cy="1163637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Aft>
                <a:spcPts val="1800"/>
              </a:spcAft>
            </a:pPr>
            <a:r>
              <a:rPr lang="en-US" sz="4400" dirty="0"/>
              <a:t>Components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35096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350EEE8B-8C21-E649-ACA7-0FF008F8DC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20886" r="-1" b="-1"/>
          <a:stretch/>
        </p:blipFill>
        <p:spPr>
          <a:xfrm>
            <a:off x="0" y="10"/>
            <a:ext cx="10558463" cy="6857990"/>
          </a:xfrm>
          <a:prstGeom prst="rect">
            <a:avLst/>
          </a:prstGeom>
        </p:spPr>
      </p:pic>
      <p:sp>
        <p:nvSpPr>
          <p:cNvPr id="7" name="Subtitle 6">
            <a:extLst>
              <a:ext uri="{FF2B5EF4-FFF2-40B4-BE49-F238E27FC236}">
                <a16:creationId xmlns:a16="http://schemas.microsoft.com/office/drawing/2014/main" id="{C5741F84-86DC-9A4D-A5DC-C30FBDE8D6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45393" y="2849572"/>
            <a:ext cx="1633539" cy="771536"/>
          </a:xfrm>
          <a:noFill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anchor="ctr" anchorCtr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Oscillator</a:t>
            </a:r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3331D6DC-E688-BF4B-BB34-1B60C953C7A9}"/>
              </a:ext>
            </a:extLst>
          </p:cNvPr>
          <p:cNvSpPr txBox="1">
            <a:spLocks/>
          </p:cNvSpPr>
          <p:nvPr/>
        </p:nvSpPr>
        <p:spPr>
          <a:xfrm>
            <a:off x="6838950" y="3271838"/>
            <a:ext cx="4572000" cy="3163886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Subtitle 6">
            <a:extLst>
              <a:ext uri="{FF2B5EF4-FFF2-40B4-BE49-F238E27FC236}">
                <a16:creationId xmlns:a16="http://schemas.microsoft.com/office/drawing/2014/main" id="{7EEA55D6-AA0F-6A4F-9E88-BE926C30B2C1}"/>
              </a:ext>
            </a:extLst>
          </p:cNvPr>
          <p:cNvSpPr txBox="1">
            <a:spLocks/>
          </p:cNvSpPr>
          <p:nvPr/>
        </p:nvSpPr>
        <p:spPr>
          <a:xfrm>
            <a:off x="3870719" y="4756924"/>
            <a:ext cx="1633539" cy="771536"/>
          </a:xfrm>
          <a:prstGeom prst="rect">
            <a:avLst/>
          </a:prstGeom>
          <a:noFill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Delay</a:t>
            </a:r>
          </a:p>
        </p:txBody>
      </p:sp>
      <p:sp>
        <p:nvSpPr>
          <p:cNvPr id="11" name="Subtitle 6">
            <a:extLst>
              <a:ext uri="{FF2B5EF4-FFF2-40B4-BE49-F238E27FC236}">
                <a16:creationId xmlns:a16="http://schemas.microsoft.com/office/drawing/2014/main" id="{C928BD6C-8FC6-4A40-B6AB-41687E9F092C}"/>
              </a:ext>
            </a:extLst>
          </p:cNvPr>
          <p:cNvSpPr txBox="1">
            <a:spLocks/>
          </p:cNvSpPr>
          <p:nvPr/>
        </p:nvSpPr>
        <p:spPr>
          <a:xfrm>
            <a:off x="1245392" y="4756924"/>
            <a:ext cx="1633539" cy="771536"/>
          </a:xfrm>
          <a:prstGeom prst="rect">
            <a:avLst/>
          </a:prstGeom>
          <a:noFill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ADSR</a:t>
            </a:r>
          </a:p>
        </p:txBody>
      </p:sp>
      <p:sp>
        <p:nvSpPr>
          <p:cNvPr id="12" name="Subtitle 6">
            <a:extLst>
              <a:ext uri="{FF2B5EF4-FFF2-40B4-BE49-F238E27FC236}">
                <a16:creationId xmlns:a16="http://schemas.microsoft.com/office/drawing/2014/main" id="{3F2FE343-3B1D-9E4F-BD16-419C3E4EDEB4}"/>
              </a:ext>
            </a:extLst>
          </p:cNvPr>
          <p:cNvSpPr txBox="1">
            <a:spLocks/>
          </p:cNvSpPr>
          <p:nvPr/>
        </p:nvSpPr>
        <p:spPr>
          <a:xfrm>
            <a:off x="3870719" y="2849562"/>
            <a:ext cx="1633539" cy="771536"/>
          </a:xfrm>
          <a:prstGeom prst="rect">
            <a:avLst/>
          </a:prstGeom>
          <a:noFill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Filter</a:t>
            </a:r>
          </a:p>
        </p:txBody>
      </p:sp>
      <p:sp>
        <p:nvSpPr>
          <p:cNvPr id="13" name="Subtitle 6">
            <a:extLst>
              <a:ext uri="{FF2B5EF4-FFF2-40B4-BE49-F238E27FC236}">
                <a16:creationId xmlns:a16="http://schemas.microsoft.com/office/drawing/2014/main" id="{E5C6A2BA-6B38-334C-A0E4-78636F7D632E}"/>
              </a:ext>
            </a:extLst>
          </p:cNvPr>
          <p:cNvSpPr txBox="1">
            <a:spLocks/>
          </p:cNvSpPr>
          <p:nvPr/>
        </p:nvSpPr>
        <p:spPr>
          <a:xfrm>
            <a:off x="6167437" y="3780662"/>
            <a:ext cx="1633539" cy="771536"/>
          </a:xfrm>
          <a:prstGeom prst="rect">
            <a:avLst/>
          </a:prstGeom>
          <a:noFill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Mixer</a:t>
            </a:r>
          </a:p>
        </p:txBody>
      </p:sp>
      <p:sp>
        <p:nvSpPr>
          <p:cNvPr id="14" name="Subtitle 6">
            <a:extLst>
              <a:ext uri="{FF2B5EF4-FFF2-40B4-BE49-F238E27FC236}">
                <a16:creationId xmlns:a16="http://schemas.microsoft.com/office/drawing/2014/main" id="{E931A155-B345-4A49-A9B8-C051996A9CB0}"/>
              </a:ext>
            </a:extLst>
          </p:cNvPr>
          <p:cNvSpPr txBox="1">
            <a:spLocks/>
          </p:cNvSpPr>
          <p:nvPr/>
        </p:nvSpPr>
        <p:spPr>
          <a:xfrm>
            <a:off x="8536780" y="3780662"/>
            <a:ext cx="1633539" cy="771536"/>
          </a:xfrm>
          <a:prstGeom prst="rect">
            <a:avLst/>
          </a:prstGeom>
          <a:noFill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Reverb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C11F74A-8DA4-FD48-BD54-5884D7C49AA0}"/>
              </a:ext>
            </a:extLst>
          </p:cNvPr>
          <p:cNvCxnSpPr>
            <a:cxnSpLocks/>
          </p:cNvCxnSpPr>
          <p:nvPr/>
        </p:nvCxnSpPr>
        <p:spPr>
          <a:xfrm flipV="1">
            <a:off x="2062161" y="3780662"/>
            <a:ext cx="0" cy="824092"/>
          </a:xfrm>
          <a:prstGeom prst="straightConnector1">
            <a:avLst/>
          </a:prstGeom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8" name="Subtitle 6">
            <a:extLst>
              <a:ext uri="{FF2B5EF4-FFF2-40B4-BE49-F238E27FC236}">
                <a16:creationId xmlns:a16="http://schemas.microsoft.com/office/drawing/2014/main" id="{4FE04295-AA85-ED4C-84D8-35EAF5FBAEAC}"/>
              </a:ext>
            </a:extLst>
          </p:cNvPr>
          <p:cNvSpPr txBox="1">
            <a:spLocks/>
          </p:cNvSpPr>
          <p:nvPr/>
        </p:nvSpPr>
        <p:spPr>
          <a:xfrm>
            <a:off x="781050" y="3919573"/>
            <a:ext cx="1281111" cy="771536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Aft>
                <a:spcPts val="2400"/>
              </a:spcAft>
            </a:pPr>
            <a:r>
              <a:rPr lang="en-US" sz="1200" dirty="0"/>
              <a:t>Mapped to Gain Multiplier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E9283FF-2266-1341-BE46-0FE32AED70A1}"/>
              </a:ext>
            </a:extLst>
          </p:cNvPr>
          <p:cNvCxnSpPr>
            <a:cxnSpLocks/>
          </p:cNvCxnSpPr>
          <p:nvPr/>
        </p:nvCxnSpPr>
        <p:spPr>
          <a:xfrm flipH="1">
            <a:off x="4687488" y="3780662"/>
            <a:ext cx="2380" cy="771536"/>
          </a:xfrm>
          <a:prstGeom prst="straightConnector1">
            <a:avLst/>
          </a:prstGeom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4C59B4AB-5B9E-4E4B-AA5D-F040739F7D12}"/>
              </a:ext>
            </a:extLst>
          </p:cNvPr>
          <p:cNvCxnSpPr>
            <a:cxnSpLocks/>
          </p:cNvCxnSpPr>
          <p:nvPr/>
        </p:nvCxnSpPr>
        <p:spPr>
          <a:xfrm flipV="1">
            <a:off x="5634034" y="4691109"/>
            <a:ext cx="1347192" cy="451584"/>
          </a:xfrm>
          <a:prstGeom prst="bentConnector3">
            <a:avLst>
              <a:gd name="adj1" fmla="val 99845"/>
            </a:avLst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58616FE9-D7EE-864E-ACF5-835EA5BD65EB}"/>
              </a:ext>
            </a:extLst>
          </p:cNvPr>
          <p:cNvCxnSpPr>
            <a:cxnSpLocks/>
          </p:cNvCxnSpPr>
          <p:nvPr/>
        </p:nvCxnSpPr>
        <p:spPr>
          <a:xfrm>
            <a:off x="5634034" y="3234240"/>
            <a:ext cx="1347192" cy="386858"/>
          </a:xfrm>
          <a:prstGeom prst="bentConnector3">
            <a:avLst>
              <a:gd name="adj1" fmla="val 99845"/>
            </a:avLst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462E70EE-7B86-4C4B-A34C-ACD98362103B}"/>
              </a:ext>
            </a:extLst>
          </p:cNvPr>
          <p:cNvCxnSpPr>
            <a:cxnSpLocks/>
          </p:cNvCxnSpPr>
          <p:nvPr/>
        </p:nvCxnSpPr>
        <p:spPr>
          <a:xfrm flipV="1">
            <a:off x="2997396" y="3234239"/>
            <a:ext cx="754858" cy="1"/>
          </a:xfrm>
          <a:prstGeom prst="straightConnector1">
            <a:avLst/>
          </a:prstGeom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3961D63-AA4F-E54A-B92A-13B9BEA1CF4F}"/>
              </a:ext>
            </a:extLst>
          </p:cNvPr>
          <p:cNvCxnSpPr>
            <a:cxnSpLocks/>
          </p:cNvCxnSpPr>
          <p:nvPr/>
        </p:nvCxnSpPr>
        <p:spPr>
          <a:xfrm flipV="1">
            <a:off x="7884313" y="4166430"/>
            <a:ext cx="542931" cy="1"/>
          </a:xfrm>
          <a:prstGeom prst="straightConnector1">
            <a:avLst/>
          </a:prstGeom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CFFA6417-A598-AE4A-81AC-6D2113E24EE4}"/>
              </a:ext>
            </a:extLst>
          </p:cNvPr>
          <p:cNvCxnSpPr>
            <a:cxnSpLocks/>
          </p:cNvCxnSpPr>
          <p:nvPr/>
        </p:nvCxnSpPr>
        <p:spPr>
          <a:xfrm flipV="1">
            <a:off x="10285803" y="3972776"/>
            <a:ext cx="1165627" cy="1"/>
          </a:xfrm>
          <a:prstGeom prst="straightConnector1">
            <a:avLst/>
          </a:prstGeom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F6A266A6-C013-F041-94F9-A20F81A36B07}"/>
              </a:ext>
            </a:extLst>
          </p:cNvPr>
          <p:cNvCxnSpPr>
            <a:cxnSpLocks/>
          </p:cNvCxnSpPr>
          <p:nvPr/>
        </p:nvCxnSpPr>
        <p:spPr>
          <a:xfrm flipV="1">
            <a:off x="10279855" y="4387094"/>
            <a:ext cx="1165627" cy="1"/>
          </a:xfrm>
          <a:prstGeom prst="straightConnector1">
            <a:avLst/>
          </a:prstGeom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6" name="Subtitle 6">
            <a:extLst>
              <a:ext uri="{FF2B5EF4-FFF2-40B4-BE49-F238E27FC236}">
                <a16:creationId xmlns:a16="http://schemas.microsoft.com/office/drawing/2014/main" id="{D66B0AAD-4DFB-2A41-9EE3-6CFD8ABA33BD}"/>
              </a:ext>
            </a:extLst>
          </p:cNvPr>
          <p:cNvSpPr txBox="1">
            <a:spLocks/>
          </p:cNvSpPr>
          <p:nvPr/>
        </p:nvSpPr>
        <p:spPr>
          <a:xfrm>
            <a:off x="10223892" y="4305341"/>
            <a:ext cx="1281111" cy="771536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Aft>
                <a:spcPts val="2400"/>
              </a:spcAft>
            </a:pPr>
            <a:r>
              <a:rPr lang="en-US" sz="1200" dirty="0"/>
              <a:t>Stereo Output to DAC</a:t>
            </a:r>
          </a:p>
        </p:txBody>
      </p:sp>
      <p:sp>
        <p:nvSpPr>
          <p:cNvPr id="49" name="Subtitle 6">
            <a:extLst>
              <a:ext uri="{FF2B5EF4-FFF2-40B4-BE49-F238E27FC236}">
                <a16:creationId xmlns:a16="http://schemas.microsoft.com/office/drawing/2014/main" id="{CB7CCAE0-D087-3C43-B6CE-CE3DB322D1C4}"/>
              </a:ext>
            </a:extLst>
          </p:cNvPr>
          <p:cNvSpPr txBox="1">
            <a:spLocks/>
          </p:cNvSpPr>
          <p:nvPr/>
        </p:nvSpPr>
        <p:spPr>
          <a:xfrm>
            <a:off x="1523998" y="822960"/>
            <a:ext cx="9143999" cy="1163637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Aft>
                <a:spcPts val="1800"/>
              </a:spcAft>
            </a:pPr>
            <a:r>
              <a:rPr lang="en-US" sz="4400" dirty="0"/>
              <a:t>Signal Flow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73277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350EEE8B-8C21-E649-ACA7-0FF008F8DC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20886" r="-1" b="-1"/>
          <a:stretch/>
        </p:blipFill>
        <p:spPr>
          <a:xfrm>
            <a:off x="0" y="10"/>
            <a:ext cx="10558463" cy="685799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Subtitle 6">
                <a:extLst>
                  <a:ext uri="{FF2B5EF4-FFF2-40B4-BE49-F238E27FC236}">
                    <a16:creationId xmlns:a16="http://schemas.microsoft.com/office/drawing/2014/main" id="{C5741F84-86DC-9A4D-A5DC-C30FBDE8D60E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1523999" y="2514600"/>
                <a:ext cx="9143999" cy="3359720"/>
              </a:xfrm>
            </p:spPr>
            <p:txBody>
              <a:bodyPr wrap="square" anchor="t" anchorCtr="0">
                <a:normAutofit/>
              </a:bodyPr>
              <a:lstStyle/>
              <a:p>
                <a:pPr marL="342900" indent="-342900" algn="l">
                  <a:lnSpc>
                    <a:spcPct val="100000"/>
                  </a:lnSpc>
                  <a:spcAft>
                    <a:spcPts val="3600"/>
                  </a:spcAft>
                  <a:buFont typeface="Arial" panose="020B0604020202020204" pitchFamily="34" charset="0"/>
                  <a:buChar char="•"/>
                </a:pPr>
                <a:r>
                  <a:rPr lang="en-US" dirty="0"/>
                  <a:t>Scales defined as numeric series</a:t>
                </a:r>
              </a:p>
              <a:p>
                <a:pPr marL="342900" indent="-342900" algn="l">
                  <a:lnSpc>
                    <a:spcPct val="100000"/>
                  </a:lnSpc>
                  <a:spcAft>
                    <a:spcPts val="3600"/>
                  </a:spcAft>
                  <a:buFont typeface="Arial" panose="020B0604020202020204" pitchFamily="34" charset="0"/>
                  <a:buChar char="•"/>
                </a:pPr>
                <a:r>
                  <a:rPr lang="en-US" dirty="0"/>
                  <a:t>BPM and subdivisions set as multipliers to control loop rate</a:t>
                </a:r>
              </a:p>
              <a:p>
                <a:pPr marL="342900" indent="-342900" algn="l">
                  <a:lnSpc>
                    <a:spcPct val="100000"/>
                  </a:lnSpc>
                  <a:spcAft>
                    <a:spcPts val="36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𝑏𝑎𝑠𝑒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𝐻𝑧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∗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f>
                          <m:fPr>
                            <m:type m:val="skw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𝑠𝑐𝑎𝑙𝑒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_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𝑠𝑡𝑒𝑝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12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7" name="Subtitle 6">
                <a:extLst>
                  <a:ext uri="{FF2B5EF4-FFF2-40B4-BE49-F238E27FC236}">
                    <a16:creationId xmlns:a16="http://schemas.microsoft.com/office/drawing/2014/main" id="{C5741F84-86DC-9A4D-A5DC-C30FBDE8D60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1523999" y="2514600"/>
                <a:ext cx="9143999" cy="3359720"/>
              </a:xfrm>
              <a:blipFill>
                <a:blip r:embed="rId3"/>
                <a:stretch>
                  <a:fillRect l="-971" t="-18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ubtitle 6">
            <a:extLst>
              <a:ext uri="{FF2B5EF4-FFF2-40B4-BE49-F238E27FC236}">
                <a16:creationId xmlns:a16="http://schemas.microsoft.com/office/drawing/2014/main" id="{FE5353CD-9B38-9640-9214-0585A7257C1D}"/>
              </a:ext>
            </a:extLst>
          </p:cNvPr>
          <p:cNvSpPr txBox="1">
            <a:spLocks/>
          </p:cNvSpPr>
          <p:nvPr/>
        </p:nvSpPr>
        <p:spPr>
          <a:xfrm>
            <a:off x="1523998" y="822960"/>
            <a:ext cx="9143999" cy="1163637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Aft>
                <a:spcPts val="1800"/>
              </a:spcAft>
            </a:pPr>
            <a:r>
              <a:rPr lang="en-US" sz="4400" dirty="0"/>
              <a:t>Data-Driven Design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7614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Picture 2">
            <a:extLst>
              <a:ext uri="{FF2B5EF4-FFF2-40B4-BE49-F238E27FC236}">
                <a16:creationId xmlns:a16="http://schemas.microsoft.com/office/drawing/2014/main" id="{992EECC0-9F9F-4DB6-BCBC-DE40E8C1DA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886" r="-1" b="-1"/>
          <a:stretch/>
        </p:blipFill>
        <p:spPr>
          <a:xfrm>
            <a:off x="-1" y="0"/>
            <a:ext cx="10558463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F1B6365-4A11-4846-8378-1CFC5AFF2F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48600" y="1122363"/>
            <a:ext cx="4343400" cy="2133599"/>
          </a:xfrm>
        </p:spPr>
        <p:txBody>
          <a:bodyPr anchor="ctr" anchorCtr="0">
            <a:normAutofit/>
          </a:bodyPr>
          <a:lstStyle/>
          <a:p>
            <a:r>
              <a:rPr lang="en-US" sz="4800" dirty="0">
                <a:latin typeface="Avenir Book" panose="02000503020000020003" pitchFamily="2" charset="0"/>
              </a:rPr>
              <a:t>Controllers</a:t>
            </a:r>
          </a:p>
        </p:txBody>
      </p:sp>
    </p:spTree>
    <p:extLst>
      <p:ext uri="{BB962C8B-B14F-4D97-AF65-F5344CB8AC3E}">
        <p14:creationId xmlns:p14="http://schemas.microsoft.com/office/powerpoint/2010/main" val="7123229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Picture 2">
            <a:extLst>
              <a:ext uri="{FF2B5EF4-FFF2-40B4-BE49-F238E27FC236}">
                <a16:creationId xmlns:a16="http://schemas.microsoft.com/office/drawing/2014/main" id="{992EECC0-9F9F-4DB6-BCBC-DE40E8C1DA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886" r="-1" b="-1"/>
          <a:stretch/>
        </p:blipFill>
        <p:spPr>
          <a:xfrm>
            <a:off x="-1" y="0"/>
            <a:ext cx="10558463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F1B6365-4A11-4846-8378-1CFC5AFF2F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48600" y="1122363"/>
            <a:ext cx="4343400" cy="2133599"/>
          </a:xfrm>
        </p:spPr>
        <p:txBody>
          <a:bodyPr anchor="ctr" anchorCtr="0">
            <a:normAutofit/>
          </a:bodyPr>
          <a:lstStyle/>
          <a:p>
            <a:r>
              <a:rPr lang="en-US" sz="4800" dirty="0" err="1">
                <a:latin typeface="Avenir Book" panose="02000503020000020003" pitchFamily="2" charset="0"/>
              </a:rPr>
              <a:t>SensorTile</a:t>
            </a:r>
            <a:endParaRPr lang="en-US" sz="4800" dirty="0"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12074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350EEE8B-8C21-E649-ACA7-0FF008F8DC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20886" r="-1" b="-1"/>
          <a:stretch/>
        </p:blipFill>
        <p:spPr>
          <a:xfrm>
            <a:off x="0" y="10"/>
            <a:ext cx="10558463" cy="6857990"/>
          </a:xfrm>
          <a:prstGeom prst="rect">
            <a:avLst/>
          </a:prstGeom>
        </p:spPr>
      </p:pic>
      <p:sp>
        <p:nvSpPr>
          <p:cNvPr id="7" name="Subtitle 6">
            <a:extLst>
              <a:ext uri="{FF2B5EF4-FFF2-40B4-BE49-F238E27FC236}">
                <a16:creationId xmlns:a16="http://schemas.microsoft.com/office/drawing/2014/main" id="{C5741F84-86DC-9A4D-A5DC-C30FBDE8D6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194560"/>
            <a:ext cx="9143999" cy="4335837"/>
          </a:xfrm>
        </p:spPr>
        <p:txBody>
          <a:bodyPr wrap="square" anchor="t" anchorCtr="0">
            <a:normAutofit/>
          </a:bodyPr>
          <a:lstStyle/>
          <a:p>
            <a:pPr marL="342900" indent="-342900" algn="l">
              <a:lnSpc>
                <a:spcPct val="100000"/>
              </a:lnSpc>
              <a:spcAft>
                <a:spcPts val="3600"/>
              </a:spcAft>
              <a:buFont typeface="Arial" panose="020B0604020202020204" pitchFamily="34" charset="0"/>
              <a:buChar char="•"/>
            </a:pPr>
            <a:r>
              <a:rPr lang="en-US" dirty="0"/>
              <a:t>9-Degrees of Freedom Inertial Measurement Unit (9-DOF IMU)</a:t>
            </a:r>
          </a:p>
          <a:p>
            <a:pPr marL="342900" indent="-342900" algn="l">
              <a:lnSpc>
                <a:spcPct val="100000"/>
              </a:lnSpc>
              <a:spcAft>
                <a:spcPts val="3600"/>
              </a:spcAft>
              <a:buFont typeface="Arial" panose="020B0604020202020204" pitchFamily="34" charset="0"/>
              <a:buChar char="•"/>
            </a:pPr>
            <a:r>
              <a:rPr lang="en-US" dirty="0"/>
              <a:t>Data transmission via BLE GATT</a:t>
            </a:r>
          </a:p>
          <a:p>
            <a:pPr marL="342900" indent="-342900" algn="l">
              <a:lnSpc>
                <a:spcPct val="100000"/>
              </a:lnSpc>
              <a:spcAft>
                <a:spcPts val="3600"/>
              </a:spcAft>
              <a:buFont typeface="Arial" panose="020B0604020202020204" pitchFamily="34" charset="0"/>
              <a:buChar char="•"/>
            </a:pPr>
            <a:r>
              <a:rPr lang="en-US" dirty="0"/>
              <a:t>Motion and Quaternion characteristics*</a:t>
            </a:r>
          </a:p>
          <a:p>
            <a:pPr marL="342900" indent="-342900" algn="l">
              <a:lnSpc>
                <a:spcPct val="100000"/>
              </a:lnSpc>
              <a:spcAft>
                <a:spcPts val="3600"/>
              </a:spcAft>
              <a:buFont typeface="Arial" panose="020B0604020202020204" pitchFamily="34" charset="0"/>
              <a:buChar char="•"/>
            </a:pPr>
            <a:r>
              <a:rPr lang="en-US" dirty="0"/>
              <a:t>10,000Hz** notification sample rate</a:t>
            </a:r>
          </a:p>
          <a:p>
            <a:pPr marL="342900" indent="-342900" algn="l">
              <a:lnSpc>
                <a:spcPct val="100000"/>
              </a:lnSpc>
              <a:spcAft>
                <a:spcPts val="3600"/>
              </a:spcAft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EA2A86B3-4F51-EE45-AC51-50C442FCB1C9}"/>
              </a:ext>
            </a:extLst>
          </p:cNvPr>
          <p:cNvSpPr txBox="1">
            <a:spLocks/>
          </p:cNvSpPr>
          <p:nvPr/>
        </p:nvSpPr>
        <p:spPr>
          <a:xfrm>
            <a:off x="1523998" y="822960"/>
            <a:ext cx="9143999" cy="1163637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Aft>
                <a:spcPts val="1800"/>
              </a:spcAft>
            </a:pPr>
            <a:r>
              <a:rPr lang="en-US" sz="4400" dirty="0"/>
              <a:t>Overview</a:t>
            </a:r>
            <a:endParaRPr lang="en-US" dirty="0"/>
          </a:p>
        </p:txBody>
      </p:sp>
      <p:sp>
        <p:nvSpPr>
          <p:cNvPr id="8" name="Subtitle 6">
            <a:extLst>
              <a:ext uri="{FF2B5EF4-FFF2-40B4-BE49-F238E27FC236}">
                <a16:creationId xmlns:a16="http://schemas.microsoft.com/office/drawing/2014/main" id="{5269E61B-BD0A-A34D-8C38-E57075E0BFF5}"/>
              </a:ext>
            </a:extLst>
          </p:cNvPr>
          <p:cNvSpPr txBox="1">
            <a:spLocks/>
          </p:cNvSpPr>
          <p:nvPr/>
        </p:nvSpPr>
        <p:spPr>
          <a:xfrm>
            <a:off x="1523997" y="6107112"/>
            <a:ext cx="9143999" cy="671513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sz="1400" dirty="0"/>
              <a:t>* Recorded data logs</a:t>
            </a:r>
          </a:p>
          <a:p>
            <a:pPr algn="l">
              <a:lnSpc>
                <a:spcPct val="100000"/>
              </a:lnSpc>
            </a:pPr>
            <a:r>
              <a:rPr lang="en-US" sz="1400" dirty="0"/>
              <a:t>** 10ms</a:t>
            </a:r>
          </a:p>
        </p:txBody>
      </p:sp>
    </p:spTree>
    <p:extLst>
      <p:ext uri="{BB962C8B-B14F-4D97-AF65-F5344CB8AC3E}">
        <p14:creationId xmlns:p14="http://schemas.microsoft.com/office/powerpoint/2010/main" val="7799185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350EEE8B-8C21-E649-ACA7-0FF008F8DC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20886" r="-1" b="-1"/>
          <a:stretch/>
        </p:blipFill>
        <p:spPr>
          <a:xfrm>
            <a:off x="0" y="10"/>
            <a:ext cx="10558463" cy="6857990"/>
          </a:xfrm>
          <a:prstGeom prst="rect">
            <a:avLst/>
          </a:prstGeom>
        </p:spPr>
      </p:pic>
      <p:sp>
        <p:nvSpPr>
          <p:cNvPr id="7" name="Subtitle 6">
            <a:extLst>
              <a:ext uri="{FF2B5EF4-FFF2-40B4-BE49-F238E27FC236}">
                <a16:creationId xmlns:a16="http://schemas.microsoft.com/office/drawing/2014/main" id="{C5741F84-86DC-9A4D-A5DC-C30FBDE8D6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514600"/>
            <a:ext cx="9143999" cy="3071813"/>
          </a:xfrm>
        </p:spPr>
        <p:txBody>
          <a:bodyPr wrap="square" anchor="t" anchorCtr="0">
            <a:normAutofit/>
          </a:bodyPr>
          <a:lstStyle/>
          <a:p>
            <a:pPr marL="342900" indent="-342900" algn="l">
              <a:lnSpc>
                <a:spcPct val="100000"/>
              </a:lnSpc>
              <a:spcAft>
                <a:spcPts val="3600"/>
              </a:spcAft>
              <a:buFont typeface="Arial" panose="020B0604020202020204" pitchFamily="34" charset="0"/>
              <a:buChar char="•"/>
            </a:pPr>
            <a:r>
              <a:rPr lang="en-US" dirty="0"/>
              <a:t>No Data Pre-Processing</a:t>
            </a:r>
          </a:p>
          <a:p>
            <a:pPr marL="342900" indent="-342900" algn="l">
              <a:lnSpc>
                <a:spcPct val="100000"/>
              </a:lnSpc>
              <a:spcAft>
                <a:spcPts val="3600"/>
              </a:spcAft>
              <a:buFont typeface="Arial" panose="020B0604020202020204" pitchFamily="34" charset="0"/>
              <a:buChar char="•"/>
            </a:pPr>
            <a:r>
              <a:rPr lang="en-US" dirty="0"/>
              <a:t>Calculation of Spherical Coordinates based on Acceleration</a:t>
            </a:r>
          </a:p>
          <a:p>
            <a:pPr marL="342900" indent="-342900" algn="l">
              <a:lnSpc>
                <a:spcPct val="100000"/>
              </a:lnSpc>
              <a:spcAft>
                <a:spcPts val="3600"/>
              </a:spcAft>
              <a:buFont typeface="Arial" panose="020B0604020202020204" pitchFamily="34" charset="0"/>
              <a:buChar char="•"/>
            </a:pPr>
            <a:r>
              <a:rPr lang="en-US" dirty="0"/>
              <a:t>Calculation of Euler Angles based on relative Quaternions*</a:t>
            </a:r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EA2A86B3-4F51-EE45-AC51-50C442FCB1C9}"/>
              </a:ext>
            </a:extLst>
          </p:cNvPr>
          <p:cNvSpPr txBox="1">
            <a:spLocks/>
          </p:cNvSpPr>
          <p:nvPr/>
        </p:nvSpPr>
        <p:spPr>
          <a:xfrm>
            <a:off x="1527048" y="822960"/>
            <a:ext cx="9143999" cy="1163637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Aft>
                <a:spcPts val="1800"/>
              </a:spcAft>
            </a:pPr>
            <a:r>
              <a:rPr lang="en-US" sz="4400" dirty="0"/>
              <a:t>Data Processing</a:t>
            </a:r>
            <a:endParaRPr lang="en-US" dirty="0"/>
          </a:p>
        </p:txBody>
      </p:sp>
      <p:sp>
        <p:nvSpPr>
          <p:cNvPr id="8" name="Subtitle 6">
            <a:extLst>
              <a:ext uri="{FF2B5EF4-FFF2-40B4-BE49-F238E27FC236}">
                <a16:creationId xmlns:a16="http://schemas.microsoft.com/office/drawing/2014/main" id="{5269E61B-BD0A-A34D-8C38-E57075E0BFF5}"/>
              </a:ext>
            </a:extLst>
          </p:cNvPr>
          <p:cNvSpPr txBox="1">
            <a:spLocks/>
          </p:cNvSpPr>
          <p:nvPr/>
        </p:nvSpPr>
        <p:spPr>
          <a:xfrm>
            <a:off x="1523997" y="6107112"/>
            <a:ext cx="9143999" cy="671513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endParaRPr lang="en-US" sz="1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Subtitle 6">
                <a:extLst>
                  <a:ext uri="{FF2B5EF4-FFF2-40B4-BE49-F238E27FC236}">
                    <a16:creationId xmlns:a16="http://schemas.microsoft.com/office/drawing/2014/main" id="{58AC814C-A9B8-F04F-9F60-C37539DC61C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23997" y="5943600"/>
                <a:ext cx="9143999" cy="762290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t" anchorCtr="0">
                <a:norm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Avenir Book" panose="02000503020000020003" pitchFamily="2" charset="0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Avenir Book" panose="02000503020000020003" pitchFamily="2" charset="0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Avenir Book" panose="02000503020000020003" pitchFamily="2" charset="0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Avenir Book" panose="02000503020000020003" pitchFamily="2" charset="0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Avenir Book" panose="02000503020000020003" pitchFamily="2" charset="0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>
                  <a:lnSpc>
                    <a:spcPct val="100000"/>
                  </a:lnSpc>
                </a:pPr>
                <a:r>
                  <a:rPr lang="en-US" sz="1400" dirty="0"/>
                  <a:t>* Quaternions were calculated from the initial relative quaternion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dirty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1400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400" b="0" i="1" dirty="0" smtClean="0">
                        <a:latin typeface="Cambria Math" panose="02040503050406030204" pitchFamily="18" charset="0"/>
                      </a:rPr>
                      <m:t>1,  </m:t>
                    </m:r>
                    <m:sSub>
                      <m:sSubPr>
                        <m:ctrlPr>
                          <a:rPr lang="en-US" sz="1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dirty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14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=0</m:t>
                    </m:r>
                    <m:r>
                      <a:rPr lang="en-US" sz="1400" b="0" i="1" dirty="0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sz="1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dirty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1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=0</m:t>
                    </m:r>
                    <m:r>
                      <a:rPr lang="en-US" sz="1400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400" b="0" i="1" dirty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1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dirty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1400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1400" dirty="0"/>
                  <a:t>), computing changes in the real value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400" dirty="0"/>
                  <a:t>) by normalizing against the vector quaternion (i.e., imaginary components).</a:t>
                </a:r>
              </a:p>
            </p:txBody>
          </p:sp>
        </mc:Choice>
        <mc:Fallback>
          <p:sp>
            <p:nvSpPr>
              <p:cNvPr id="11" name="Subtitle 6">
                <a:extLst>
                  <a:ext uri="{FF2B5EF4-FFF2-40B4-BE49-F238E27FC236}">
                    <a16:creationId xmlns:a16="http://schemas.microsoft.com/office/drawing/2014/main" id="{58AC814C-A9B8-F04F-9F60-C37539DC61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3997" y="5943600"/>
                <a:ext cx="9143999" cy="762290"/>
              </a:xfrm>
              <a:prstGeom prst="rect">
                <a:avLst/>
              </a:prstGeom>
              <a:blipFill>
                <a:blip r:embed="rId3"/>
                <a:stretch>
                  <a:fillRect l="-277" t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081555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350EEE8B-8C21-E649-ACA7-0FF008F8DC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20886" r="-1" b="-1"/>
          <a:stretch/>
        </p:blipFill>
        <p:spPr>
          <a:xfrm>
            <a:off x="0" y="10"/>
            <a:ext cx="10558463" cy="6857990"/>
          </a:xfrm>
          <a:prstGeom prst="rect">
            <a:avLst/>
          </a:prstGeom>
        </p:spPr>
      </p:pic>
      <p:sp>
        <p:nvSpPr>
          <p:cNvPr id="7" name="Subtitle 6">
            <a:extLst>
              <a:ext uri="{FF2B5EF4-FFF2-40B4-BE49-F238E27FC236}">
                <a16:creationId xmlns:a16="http://schemas.microsoft.com/office/drawing/2014/main" id="{C5741F84-86DC-9A4D-A5DC-C30FBDE8D6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194560"/>
            <a:ext cx="4572000" cy="4044875"/>
          </a:xfrm>
        </p:spPr>
        <p:txBody>
          <a:bodyPr wrap="square" anchor="t" anchorCtr="0">
            <a:normAutofit/>
          </a:bodyPr>
          <a:lstStyle/>
          <a:p>
            <a:pPr marL="342900" indent="-342900" algn="l">
              <a:lnSpc>
                <a:spcPct val="100000"/>
              </a:lnSpc>
              <a:spcAft>
                <a:spcPts val="3600"/>
              </a:spcAft>
              <a:buFont typeface="Arial" panose="020B0604020202020204" pitchFamily="34" charset="0"/>
              <a:buChar char="•"/>
            </a:pPr>
            <a:r>
              <a:rPr lang="en-US" dirty="0"/>
              <a:t>Description</a:t>
            </a:r>
          </a:p>
          <a:p>
            <a:pPr marL="342900" indent="-342900" algn="l">
              <a:lnSpc>
                <a:spcPct val="100000"/>
              </a:lnSpc>
              <a:spcAft>
                <a:spcPts val="3600"/>
              </a:spcAft>
              <a:buFont typeface="Arial" panose="020B0604020202020204" pitchFamily="34" charset="0"/>
              <a:buChar char="•"/>
            </a:pPr>
            <a:r>
              <a:rPr lang="en-US" dirty="0"/>
              <a:t>Demo</a:t>
            </a:r>
          </a:p>
          <a:p>
            <a:pPr marL="342900" indent="-342900" algn="l">
              <a:lnSpc>
                <a:spcPct val="100000"/>
              </a:lnSpc>
              <a:spcAft>
                <a:spcPts val="3600"/>
              </a:spcAft>
              <a:buFont typeface="Arial" panose="020B0604020202020204" pitchFamily="34" charset="0"/>
              <a:buChar char="•"/>
            </a:pPr>
            <a:r>
              <a:rPr lang="en-US" dirty="0"/>
              <a:t>Architecture</a:t>
            </a:r>
          </a:p>
          <a:p>
            <a:pPr marL="342900" indent="-342900" algn="l">
              <a:lnSpc>
                <a:spcPct val="100000"/>
              </a:lnSpc>
              <a:spcAft>
                <a:spcPts val="3600"/>
              </a:spcAft>
              <a:buFont typeface="Arial" panose="020B0604020202020204" pitchFamily="34" charset="0"/>
              <a:buChar char="•"/>
            </a:pPr>
            <a:r>
              <a:rPr lang="en-US" dirty="0"/>
              <a:t>Engine</a:t>
            </a:r>
          </a:p>
        </p:txBody>
      </p:sp>
      <p:sp>
        <p:nvSpPr>
          <p:cNvPr id="11" name="Subtitle 6">
            <a:extLst>
              <a:ext uri="{FF2B5EF4-FFF2-40B4-BE49-F238E27FC236}">
                <a16:creationId xmlns:a16="http://schemas.microsoft.com/office/drawing/2014/main" id="{1CEE1BA2-5A37-A44D-9742-166F3CB6D655}"/>
              </a:ext>
            </a:extLst>
          </p:cNvPr>
          <p:cNvSpPr txBox="1">
            <a:spLocks/>
          </p:cNvSpPr>
          <p:nvPr/>
        </p:nvSpPr>
        <p:spPr>
          <a:xfrm>
            <a:off x="6838950" y="2194560"/>
            <a:ext cx="4572000" cy="4044875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ct val="100000"/>
              </a:lnSpc>
              <a:spcAft>
                <a:spcPts val="3600"/>
              </a:spcAft>
              <a:buFont typeface="Arial" panose="020B0604020202020204" pitchFamily="34" charset="0"/>
              <a:buChar char="•"/>
            </a:pPr>
            <a:r>
              <a:rPr lang="en-US" dirty="0"/>
              <a:t>Controllers</a:t>
            </a:r>
          </a:p>
          <a:p>
            <a:pPr marL="342900" indent="-342900" algn="l">
              <a:lnSpc>
                <a:spcPct val="100000"/>
              </a:lnSpc>
              <a:spcAft>
                <a:spcPts val="3600"/>
              </a:spcAft>
              <a:buFont typeface="Arial" panose="020B0604020202020204" pitchFamily="34" charset="0"/>
              <a:buChar char="•"/>
            </a:pPr>
            <a:r>
              <a:rPr lang="en-US" dirty="0"/>
              <a:t>Data Analysis</a:t>
            </a:r>
          </a:p>
          <a:p>
            <a:pPr marL="342900" indent="-342900" algn="l">
              <a:lnSpc>
                <a:spcPct val="100000"/>
              </a:lnSpc>
              <a:spcAft>
                <a:spcPts val="3600"/>
              </a:spcAft>
              <a:buFont typeface="Arial" panose="020B0604020202020204" pitchFamily="34" charset="0"/>
              <a:buChar char="•"/>
            </a:pPr>
            <a:r>
              <a:rPr lang="en-US" dirty="0"/>
              <a:t>Resources</a:t>
            </a:r>
          </a:p>
          <a:p>
            <a:pPr marL="342900" indent="-342900" algn="l">
              <a:lnSpc>
                <a:spcPct val="100000"/>
              </a:lnSpc>
              <a:spcAft>
                <a:spcPts val="3600"/>
              </a:spcAft>
              <a:buFont typeface="Arial" panose="020B0604020202020204" pitchFamily="34" charset="0"/>
              <a:buChar char="•"/>
            </a:pPr>
            <a:r>
              <a:rPr lang="en-US" dirty="0"/>
              <a:t>Conclusions</a:t>
            </a:r>
          </a:p>
        </p:txBody>
      </p:sp>
      <p:sp>
        <p:nvSpPr>
          <p:cNvPr id="14" name="Subtitle 6">
            <a:extLst>
              <a:ext uri="{FF2B5EF4-FFF2-40B4-BE49-F238E27FC236}">
                <a16:creationId xmlns:a16="http://schemas.microsoft.com/office/drawing/2014/main" id="{EAD1AEA1-29CF-8C4E-A9E2-779FB9D3E06F}"/>
              </a:ext>
            </a:extLst>
          </p:cNvPr>
          <p:cNvSpPr txBox="1">
            <a:spLocks/>
          </p:cNvSpPr>
          <p:nvPr/>
        </p:nvSpPr>
        <p:spPr>
          <a:xfrm>
            <a:off x="1523998" y="827236"/>
            <a:ext cx="9143999" cy="1163637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Aft>
                <a:spcPts val="1800"/>
              </a:spcAft>
            </a:pPr>
            <a:r>
              <a:rPr lang="en-US" sz="4400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41556970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350EEE8B-8C21-E649-ACA7-0FF008F8DC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20886" r="-1" b="-1"/>
          <a:stretch/>
        </p:blipFill>
        <p:spPr>
          <a:xfrm>
            <a:off x="0" y="10"/>
            <a:ext cx="10558463" cy="6857990"/>
          </a:xfrm>
          <a:prstGeom prst="rect">
            <a:avLst/>
          </a:prstGeom>
        </p:spPr>
      </p:pic>
      <p:sp>
        <p:nvSpPr>
          <p:cNvPr id="7" name="Subtitle 6">
            <a:extLst>
              <a:ext uri="{FF2B5EF4-FFF2-40B4-BE49-F238E27FC236}">
                <a16:creationId xmlns:a16="http://schemas.microsoft.com/office/drawing/2014/main" id="{C5741F84-86DC-9A4D-A5DC-C30FBDE8D6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1654" y="822960"/>
            <a:ext cx="10748688" cy="1163637"/>
          </a:xfrm>
        </p:spPr>
        <p:txBody>
          <a:bodyPr wrap="square" anchor="ctr" anchorCtr="0">
            <a:normAutofit/>
          </a:bodyPr>
          <a:lstStyle/>
          <a:p>
            <a:pPr>
              <a:lnSpc>
                <a:spcPct val="100000"/>
              </a:lnSpc>
              <a:spcAft>
                <a:spcPts val="1800"/>
              </a:spcAft>
            </a:pPr>
            <a:r>
              <a:rPr lang="en-US" sz="4400" dirty="0"/>
              <a:t>Spherical Coordinates – Motion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Subtitle 6">
                <a:extLst>
                  <a:ext uri="{FF2B5EF4-FFF2-40B4-BE49-F238E27FC236}">
                    <a16:creationId xmlns:a16="http://schemas.microsoft.com/office/drawing/2014/main" id="{941FB900-EB50-7F48-8744-7320AA4F568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23999" y="2514600"/>
                <a:ext cx="9143999" cy="3360343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t" anchorCtr="0">
                <a:norm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Avenir Book" panose="02000503020000020003" pitchFamily="2" charset="0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Avenir Book" panose="02000503020000020003" pitchFamily="2" charset="0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Avenir Book" panose="02000503020000020003" pitchFamily="2" charset="0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Avenir Book" panose="02000503020000020003" pitchFamily="2" charset="0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Avenir Book" panose="02000503020000020003" pitchFamily="2" charset="0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 algn="l">
                  <a:lnSpc>
                    <a:spcPct val="100000"/>
                  </a:lnSpc>
                  <a:spcAft>
                    <a:spcPts val="3600"/>
                  </a:spcAft>
                  <a:buFont typeface="Arial" panose="020B0604020202020204" pitchFamily="34" charset="0"/>
                  <a:buChar char="•"/>
                </a:pPr>
                <a:r>
                  <a:rPr lang="en-US" dirty="0">
                    <a:ea typeface="Cambria Math" panose="02040503050406030204" pitchFamily="18" charset="0"/>
                  </a:rPr>
                  <a:t>Radial Distance			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= </m:t>
                    </m:r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endParaRPr lang="en-US" dirty="0"/>
              </a:p>
              <a:p>
                <a:pPr marL="342900" indent="-342900" algn="l">
                  <a:lnSpc>
                    <a:spcPct val="100000"/>
                  </a:lnSpc>
                  <a:spcAft>
                    <a:spcPts val="3600"/>
                  </a:spcAft>
                  <a:buFont typeface="Arial" panose="020B0604020202020204" pitchFamily="34" charset="0"/>
                  <a:buChar char="•"/>
                </a:pPr>
                <a:r>
                  <a:rPr lang="en-US" dirty="0">
                    <a:ea typeface="Cambria Math" panose="02040503050406030204" pitchFamily="18" charset="0"/>
                  </a:rPr>
                  <a:t>Polar Angle			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arccos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𝑎𝑐𝑐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_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den>
                        </m:f>
                      </m:e>
                    </m:d>
                  </m:oMath>
                </a14:m>
                <a:endParaRPr lang="en-US" dirty="0"/>
              </a:p>
              <a:p>
                <a:pPr marL="342900" indent="-342900" algn="l">
                  <a:lnSpc>
                    <a:spcPct val="100000"/>
                  </a:lnSpc>
                  <a:spcAft>
                    <a:spcPts val="3600"/>
                  </a:spcAft>
                  <a:buFont typeface="Arial" panose="020B0604020202020204" pitchFamily="34" charset="0"/>
                  <a:buChar char="•"/>
                </a:pPr>
                <a:r>
                  <a:rPr lang="en-US" dirty="0">
                    <a:ea typeface="Cambria Math" panose="02040503050406030204" pitchFamily="18" charset="0"/>
                  </a:rPr>
                  <a:t>Azimuth Angle			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𝑎𝑟𝑐𝑡𝑎𝑛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𝑎𝑐𝑐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_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𝑎𝑐𝑐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_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den>
                        </m:f>
                      </m:e>
                    </m:d>
                  </m:oMath>
                </a14:m>
                <a:endParaRPr lang="en-US" dirty="0"/>
              </a:p>
              <a:p>
                <a:pPr marL="342900" indent="-342900" algn="l">
                  <a:lnSpc>
                    <a:spcPct val="100000"/>
                  </a:lnSpc>
                  <a:spcAft>
                    <a:spcPts val="3600"/>
                  </a:spcAft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342900" indent="-342900" algn="l">
                  <a:lnSpc>
                    <a:spcPct val="100000"/>
                  </a:lnSpc>
                  <a:spcAft>
                    <a:spcPts val="3600"/>
                  </a:spcAft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342900" indent="-342900" algn="l">
                  <a:lnSpc>
                    <a:spcPct val="100000"/>
                  </a:lnSpc>
                  <a:spcAft>
                    <a:spcPts val="3600"/>
                  </a:spcAft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342900" indent="-342900" algn="l">
                  <a:lnSpc>
                    <a:spcPct val="100000"/>
                  </a:lnSpc>
                  <a:spcAft>
                    <a:spcPts val="3600"/>
                  </a:spcAft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>
          <p:sp>
            <p:nvSpPr>
              <p:cNvPr id="8" name="Subtitle 6">
                <a:extLst>
                  <a:ext uri="{FF2B5EF4-FFF2-40B4-BE49-F238E27FC236}">
                    <a16:creationId xmlns:a16="http://schemas.microsoft.com/office/drawing/2014/main" id="{941FB900-EB50-7F48-8744-7320AA4F56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3999" y="2514600"/>
                <a:ext cx="9143999" cy="3360343"/>
              </a:xfrm>
              <a:prstGeom prst="rect">
                <a:avLst/>
              </a:prstGeom>
              <a:blipFill>
                <a:blip r:embed="rId3"/>
                <a:stretch>
                  <a:fillRect l="-9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5819174-CAEC-EE47-9BE7-5AFBA8C0D9FF}"/>
              </a:ext>
            </a:extLst>
          </p:cNvPr>
          <p:cNvCxnSpPr>
            <a:cxnSpLocks/>
          </p:cNvCxnSpPr>
          <p:nvPr/>
        </p:nvCxnSpPr>
        <p:spPr>
          <a:xfrm flipV="1">
            <a:off x="4125268" y="2836441"/>
            <a:ext cx="1874642" cy="1"/>
          </a:xfrm>
          <a:prstGeom prst="straightConnector1">
            <a:avLst/>
          </a:prstGeom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5C02744-CD0C-9C40-B486-FDB9D67A0C2C}"/>
              </a:ext>
            </a:extLst>
          </p:cNvPr>
          <p:cNvCxnSpPr>
            <a:cxnSpLocks/>
          </p:cNvCxnSpPr>
          <p:nvPr/>
        </p:nvCxnSpPr>
        <p:spPr>
          <a:xfrm flipV="1">
            <a:off x="4125268" y="5042778"/>
            <a:ext cx="1874642" cy="1"/>
          </a:xfrm>
          <a:prstGeom prst="straightConnector1">
            <a:avLst/>
          </a:prstGeom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41C951B-642F-A74B-AE52-D3611AFE039C}"/>
              </a:ext>
            </a:extLst>
          </p:cNvPr>
          <p:cNvCxnSpPr>
            <a:cxnSpLocks/>
          </p:cNvCxnSpPr>
          <p:nvPr/>
        </p:nvCxnSpPr>
        <p:spPr>
          <a:xfrm>
            <a:off x="3610757" y="3880406"/>
            <a:ext cx="2389153" cy="1"/>
          </a:xfrm>
          <a:prstGeom prst="straightConnector1">
            <a:avLst/>
          </a:prstGeom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35569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350EEE8B-8C21-E649-ACA7-0FF008F8DC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20886" r="-1" b="-1"/>
          <a:stretch/>
        </p:blipFill>
        <p:spPr>
          <a:xfrm>
            <a:off x="0" y="10"/>
            <a:ext cx="10558463" cy="6857990"/>
          </a:xfrm>
          <a:prstGeom prst="rect">
            <a:avLst/>
          </a:prstGeom>
        </p:spPr>
      </p:pic>
      <p:sp>
        <p:nvSpPr>
          <p:cNvPr id="7" name="Subtitle 6">
            <a:extLst>
              <a:ext uri="{FF2B5EF4-FFF2-40B4-BE49-F238E27FC236}">
                <a16:creationId xmlns:a16="http://schemas.microsoft.com/office/drawing/2014/main" id="{C5741F84-86DC-9A4D-A5DC-C30FBDE8D6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500301"/>
            <a:ext cx="9143999" cy="1163637"/>
          </a:xfrm>
        </p:spPr>
        <p:txBody>
          <a:bodyPr wrap="square" anchor="t" anchorCtr="0">
            <a:normAutofit/>
          </a:bodyPr>
          <a:lstStyle/>
          <a:p>
            <a:pPr marL="342900" indent="-342900" algn="l">
              <a:lnSpc>
                <a:spcPct val="100000"/>
              </a:lnSpc>
              <a:spcAft>
                <a:spcPts val="3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 algn="l">
              <a:lnSpc>
                <a:spcPct val="100000"/>
              </a:lnSpc>
              <a:spcAft>
                <a:spcPts val="3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 algn="l">
              <a:lnSpc>
                <a:spcPct val="100000"/>
              </a:lnSpc>
              <a:spcAft>
                <a:spcPts val="3600"/>
              </a:spcAft>
              <a:buFont typeface="Arial" panose="020B0604020202020204" pitchFamily="34" charset="0"/>
              <a:buChar char="•"/>
            </a:pP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Subtitle 6">
                <a:extLst>
                  <a:ext uri="{FF2B5EF4-FFF2-40B4-BE49-F238E27FC236}">
                    <a16:creationId xmlns:a16="http://schemas.microsoft.com/office/drawing/2014/main" id="{7473D529-48AE-8A41-93C5-86EE08743F3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23999" y="2514600"/>
                <a:ext cx="9143999" cy="3427425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t" anchorCtr="0">
                <a:norm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Avenir Book" panose="02000503020000020003" pitchFamily="2" charset="0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Avenir Book" panose="02000503020000020003" pitchFamily="2" charset="0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Avenir Book" panose="02000503020000020003" pitchFamily="2" charset="0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Avenir Book" panose="02000503020000020003" pitchFamily="2" charset="0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Avenir Book" panose="02000503020000020003" pitchFamily="2" charset="0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 algn="l">
                  <a:lnSpc>
                    <a:spcPct val="100000"/>
                  </a:lnSpc>
                  <a:spcAft>
                    <a:spcPts val="36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US" dirty="0"/>
                  <a:t> –	ADSR Attack*, ADSR Amp. Multiplier, ADSR Duration*, 	Delay mixer channel volume</a:t>
                </a:r>
              </a:p>
              <a:p>
                <a:pPr marL="342900" indent="-342900" algn="l">
                  <a:lnSpc>
                    <a:spcPct val="100000"/>
                  </a:lnSpc>
                  <a:spcAft>
                    <a:spcPts val="36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 – LPF Cutoff Frequency</a:t>
                </a:r>
              </a:p>
              <a:p>
                <a:pPr marL="342900" indent="-342900" algn="l">
                  <a:lnSpc>
                    <a:spcPct val="100000"/>
                  </a:lnSpc>
                  <a:spcAft>
                    <a:spcPts val="36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dirty="0"/>
                  <a:t> – Reverb Dry/Wet Balance</a:t>
                </a:r>
              </a:p>
            </p:txBody>
          </p:sp>
        </mc:Choice>
        <mc:Fallback>
          <p:sp>
            <p:nvSpPr>
              <p:cNvPr id="6" name="Subtitle 6">
                <a:extLst>
                  <a:ext uri="{FF2B5EF4-FFF2-40B4-BE49-F238E27FC236}">
                    <a16:creationId xmlns:a16="http://schemas.microsoft.com/office/drawing/2014/main" id="{7473D529-48AE-8A41-93C5-86EE08743F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3999" y="2514600"/>
                <a:ext cx="9143999" cy="3427425"/>
              </a:xfrm>
              <a:prstGeom prst="rect">
                <a:avLst/>
              </a:prstGeom>
              <a:blipFill>
                <a:blip r:embed="rId3"/>
                <a:stretch>
                  <a:fillRect l="-971" t="-18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Subtitle 6">
            <a:extLst>
              <a:ext uri="{FF2B5EF4-FFF2-40B4-BE49-F238E27FC236}">
                <a16:creationId xmlns:a16="http://schemas.microsoft.com/office/drawing/2014/main" id="{AF6290E8-3358-9A46-A5FA-55AF8CA6C020}"/>
              </a:ext>
            </a:extLst>
          </p:cNvPr>
          <p:cNvSpPr txBox="1">
            <a:spLocks/>
          </p:cNvSpPr>
          <p:nvPr/>
        </p:nvSpPr>
        <p:spPr>
          <a:xfrm>
            <a:off x="1523998" y="822960"/>
            <a:ext cx="9143999" cy="1163637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Aft>
                <a:spcPts val="1800"/>
              </a:spcAft>
            </a:pPr>
            <a:r>
              <a:rPr lang="en-US" sz="4400" dirty="0"/>
              <a:t>Mapping of Spherical Coordinates</a:t>
            </a:r>
            <a:endParaRPr lang="en-US" dirty="0"/>
          </a:p>
        </p:txBody>
      </p:sp>
      <p:sp>
        <p:nvSpPr>
          <p:cNvPr id="12" name="Subtitle 6">
            <a:extLst>
              <a:ext uri="{FF2B5EF4-FFF2-40B4-BE49-F238E27FC236}">
                <a16:creationId xmlns:a16="http://schemas.microsoft.com/office/drawing/2014/main" id="{D18F099C-3DD8-0149-9315-9F824D0112AE}"/>
              </a:ext>
            </a:extLst>
          </p:cNvPr>
          <p:cNvSpPr txBox="1">
            <a:spLocks/>
          </p:cNvSpPr>
          <p:nvPr/>
        </p:nvSpPr>
        <p:spPr>
          <a:xfrm>
            <a:off x="1523998" y="5943600"/>
            <a:ext cx="9143999" cy="404719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sz="1400" dirty="0"/>
              <a:t>* Inverse Proportion</a:t>
            </a:r>
          </a:p>
        </p:txBody>
      </p:sp>
    </p:spTree>
    <p:extLst>
      <p:ext uri="{BB962C8B-B14F-4D97-AF65-F5344CB8AC3E}">
        <p14:creationId xmlns:p14="http://schemas.microsoft.com/office/powerpoint/2010/main" val="12349097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350EEE8B-8C21-E649-ACA7-0FF008F8DC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20886" r="-1" b="-1"/>
          <a:stretch/>
        </p:blipFill>
        <p:spPr>
          <a:xfrm>
            <a:off x="0" y="10"/>
            <a:ext cx="10558463" cy="6857990"/>
          </a:xfrm>
          <a:prstGeom prst="rect">
            <a:avLst/>
          </a:prstGeom>
        </p:spPr>
      </p:pic>
      <p:sp>
        <p:nvSpPr>
          <p:cNvPr id="7" name="Subtitle 6">
            <a:extLst>
              <a:ext uri="{FF2B5EF4-FFF2-40B4-BE49-F238E27FC236}">
                <a16:creationId xmlns:a16="http://schemas.microsoft.com/office/drawing/2014/main" id="{C5741F84-86DC-9A4D-A5DC-C30FBDE8D6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8" y="822960"/>
            <a:ext cx="9143999" cy="1163637"/>
          </a:xfrm>
        </p:spPr>
        <p:txBody>
          <a:bodyPr wrap="square" anchor="ctr" anchorCtr="0">
            <a:normAutofit/>
          </a:bodyPr>
          <a:lstStyle/>
          <a:p>
            <a:pPr>
              <a:lnSpc>
                <a:spcPct val="100000"/>
              </a:lnSpc>
              <a:spcAft>
                <a:spcPts val="1800"/>
              </a:spcAft>
            </a:pPr>
            <a:r>
              <a:rPr lang="en-US" sz="4400" dirty="0"/>
              <a:t>Euler Angles – Quaternions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Subtitle 6">
                <a:extLst>
                  <a:ext uri="{FF2B5EF4-FFF2-40B4-BE49-F238E27FC236}">
                    <a16:creationId xmlns:a16="http://schemas.microsoft.com/office/drawing/2014/main" id="{941FB900-EB50-7F48-8744-7320AA4F568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23999" y="2514600"/>
                <a:ext cx="9143999" cy="3360343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t" anchorCtr="0">
                <a:norm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Avenir Book" panose="02000503020000020003" pitchFamily="2" charset="0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Avenir Book" panose="02000503020000020003" pitchFamily="2" charset="0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Avenir Book" panose="02000503020000020003" pitchFamily="2" charset="0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Avenir Book" panose="02000503020000020003" pitchFamily="2" charset="0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Avenir Book" panose="02000503020000020003" pitchFamily="2" charset="0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 algn="l">
                  <a:lnSpc>
                    <a:spcPct val="100000"/>
                  </a:lnSpc>
                  <a:spcAft>
                    <a:spcPts val="3600"/>
                  </a:spcAft>
                  <a:buFont typeface="Arial" panose="020B0604020202020204" pitchFamily="34" charset="0"/>
                  <a:buChar char="•"/>
                </a:pPr>
                <a:r>
                  <a:rPr lang="en-US" dirty="0">
                    <a:ea typeface="Cambria Math" panose="02040503050406030204" pitchFamily="18" charset="0"/>
                  </a:rPr>
                  <a:t>Roll					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𝑎𝑟𝑐𝑡𝑎𝑛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1−2(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dirty="0"/>
              </a:p>
              <a:p>
                <a:pPr marL="342900" indent="-342900" algn="l">
                  <a:lnSpc>
                    <a:spcPct val="100000"/>
                  </a:lnSpc>
                  <a:spcAft>
                    <a:spcPts val="3600"/>
                  </a:spcAft>
                  <a:buFont typeface="Arial" panose="020B0604020202020204" pitchFamily="34" charset="0"/>
                  <a:buChar char="•"/>
                </a:pPr>
                <a:r>
                  <a:rPr lang="en-US" dirty="0">
                    <a:ea typeface="Cambria Math" panose="02040503050406030204" pitchFamily="18" charset="0"/>
                  </a:rPr>
                  <a:t>Pitch				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arcsin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⁡(2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</m:t>
                    </m:r>
                  </m:oMath>
                </a14:m>
                <a:endParaRPr lang="en-US" dirty="0"/>
              </a:p>
              <a:p>
                <a:pPr marL="342900" indent="-342900" algn="l">
                  <a:lnSpc>
                    <a:spcPct val="100000"/>
                  </a:lnSpc>
                  <a:spcAft>
                    <a:spcPts val="3600"/>
                  </a:spcAft>
                  <a:buFont typeface="Arial" panose="020B0604020202020204" pitchFamily="34" charset="0"/>
                  <a:buChar char="•"/>
                </a:pPr>
                <a:r>
                  <a:rPr lang="en-US" dirty="0">
                    <a:ea typeface="Cambria Math" panose="02040503050406030204" pitchFamily="18" charset="0"/>
                  </a:rPr>
                  <a:t>Yaw					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𝑎𝑟𝑐𝑡𝑎𝑛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1−2(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8" name="Subtitle 6">
                <a:extLst>
                  <a:ext uri="{FF2B5EF4-FFF2-40B4-BE49-F238E27FC236}">
                    <a16:creationId xmlns:a16="http://schemas.microsoft.com/office/drawing/2014/main" id="{941FB900-EB50-7F48-8744-7320AA4F56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3999" y="2514600"/>
                <a:ext cx="9143999" cy="3360343"/>
              </a:xfrm>
              <a:prstGeom prst="rect">
                <a:avLst/>
              </a:prstGeom>
              <a:blipFill>
                <a:blip r:embed="rId3"/>
                <a:stretch>
                  <a:fillRect l="-9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5819174-CAEC-EE47-9BE7-5AFBA8C0D9FF}"/>
              </a:ext>
            </a:extLst>
          </p:cNvPr>
          <p:cNvCxnSpPr>
            <a:cxnSpLocks/>
          </p:cNvCxnSpPr>
          <p:nvPr/>
        </p:nvCxnSpPr>
        <p:spPr>
          <a:xfrm>
            <a:off x="2659540" y="2870507"/>
            <a:ext cx="3436460" cy="0"/>
          </a:xfrm>
          <a:prstGeom prst="straightConnector1">
            <a:avLst/>
          </a:prstGeom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36732E6-D73D-3A44-B7E1-6D8096CB4D99}"/>
              </a:ext>
            </a:extLst>
          </p:cNvPr>
          <p:cNvCxnSpPr>
            <a:cxnSpLocks/>
          </p:cNvCxnSpPr>
          <p:nvPr/>
        </p:nvCxnSpPr>
        <p:spPr>
          <a:xfrm>
            <a:off x="2659540" y="3932824"/>
            <a:ext cx="3436460" cy="0"/>
          </a:xfrm>
          <a:prstGeom prst="straightConnector1">
            <a:avLst/>
          </a:prstGeom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80A4891-4735-2C48-A581-37B49E22056E}"/>
              </a:ext>
            </a:extLst>
          </p:cNvPr>
          <p:cNvCxnSpPr>
            <a:cxnSpLocks/>
          </p:cNvCxnSpPr>
          <p:nvPr/>
        </p:nvCxnSpPr>
        <p:spPr>
          <a:xfrm>
            <a:off x="2659540" y="4995142"/>
            <a:ext cx="3436460" cy="0"/>
          </a:xfrm>
          <a:prstGeom prst="straightConnector1">
            <a:avLst/>
          </a:prstGeom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25129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Picture 2">
            <a:extLst>
              <a:ext uri="{FF2B5EF4-FFF2-40B4-BE49-F238E27FC236}">
                <a16:creationId xmlns:a16="http://schemas.microsoft.com/office/drawing/2014/main" id="{992EECC0-9F9F-4DB6-BCBC-DE40E8C1DA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886" r="-1" b="-1"/>
          <a:stretch/>
        </p:blipFill>
        <p:spPr>
          <a:xfrm>
            <a:off x="-1" y="0"/>
            <a:ext cx="10558463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F1B6365-4A11-4846-8378-1CFC5AFF2F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48600" y="1122363"/>
            <a:ext cx="4343400" cy="2133599"/>
          </a:xfrm>
        </p:spPr>
        <p:txBody>
          <a:bodyPr anchor="ctr" anchorCtr="0">
            <a:normAutofit/>
          </a:bodyPr>
          <a:lstStyle/>
          <a:p>
            <a:r>
              <a:rPr lang="en-US" sz="4800" dirty="0">
                <a:latin typeface="Avenir Book" panose="02000503020000020003" pitchFamily="2" charset="0"/>
              </a:rPr>
              <a:t>Computer Vision</a:t>
            </a:r>
          </a:p>
        </p:txBody>
      </p:sp>
    </p:spTree>
    <p:extLst>
      <p:ext uri="{BB962C8B-B14F-4D97-AF65-F5344CB8AC3E}">
        <p14:creationId xmlns:p14="http://schemas.microsoft.com/office/powerpoint/2010/main" val="2560851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350EEE8B-8C21-E649-ACA7-0FF008F8DC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20886" r="-1" b="-1"/>
          <a:stretch/>
        </p:blipFill>
        <p:spPr>
          <a:xfrm>
            <a:off x="0" y="10"/>
            <a:ext cx="10558463" cy="6857990"/>
          </a:xfrm>
          <a:prstGeom prst="rect">
            <a:avLst/>
          </a:prstGeom>
        </p:spPr>
      </p:pic>
      <p:sp>
        <p:nvSpPr>
          <p:cNvPr id="7" name="Subtitle 6">
            <a:extLst>
              <a:ext uri="{FF2B5EF4-FFF2-40B4-BE49-F238E27FC236}">
                <a16:creationId xmlns:a16="http://schemas.microsoft.com/office/drawing/2014/main" id="{C5741F84-86DC-9A4D-A5DC-C30FBDE8D6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500301"/>
            <a:ext cx="9143999" cy="1163637"/>
          </a:xfrm>
        </p:spPr>
        <p:txBody>
          <a:bodyPr wrap="square" anchor="t" anchorCtr="0">
            <a:normAutofit/>
          </a:bodyPr>
          <a:lstStyle/>
          <a:p>
            <a:pPr marL="342900" indent="-342900" algn="l">
              <a:lnSpc>
                <a:spcPct val="100000"/>
              </a:lnSpc>
              <a:spcAft>
                <a:spcPts val="3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 algn="l">
              <a:lnSpc>
                <a:spcPct val="100000"/>
              </a:lnSpc>
              <a:spcAft>
                <a:spcPts val="3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 algn="l">
              <a:lnSpc>
                <a:spcPct val="100000"/>
              </a:lnSpc>
              <a:spcAft>
                <a:spcPts val="3600"/>
              </a:spcAft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7473D529-48AE-8A41-93C5-86EE08743F3B}"/>
              </a:ext>
            </a:extLst>
          </p:cNvPr>
          <p:cNvSpPr txBox="1">
            <a:spLocks/>
          </p:cNvSpPr>
          <p:nvPr/>
        </p:nvSpPr>
        <p:spPr>
          <a:xfrm>
            <a:off x="1523999" y="2834640"/>
            <a:ext cx="9143999" cy="3427425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ct val="100000"/>
              </a:lnSpc>
              <a:spcAft>
                <a:spcPts val="3600"/>
              </a:spcAft>
              <a:buFont typeface="Arial" panose="020B0604020202020204" pitchFamily="34" charset="0"/>
              <a:buChar char="•"/>
            </a:pPr>
            <a:r>
              <a:rPr lang="en-US" dirty="0"/>
              <a:t>Custom GUI</a:t>
            </a:r>
          </a:p>
          <a:p>
            <a:pPr marL="342900" indent="-342900" algn="l">
              <a:lnSpc>
                <a:spcPct val="100000"/>
              </a:lnSpc>
              <a:spcAft>
                <a:spcPts val="3600"/>
              </a:spcAft>
              <a:buFont typeface="Arial" panose="020B0604020202020204" pitchFamily="34" charset="0"/>
              <a:buChar char="•"/>
            </a:pPr>
            <a:r>
              <a:rPr lang="en-US" dirty="0"/>
              <a:t>Hand recognition</a:t>
            </a:r>
          </a:p>
        </p:txBody>
      </p:sp>
      <p:sp>
        <p:nvSpPr>
          <p:cNvPr id="11" name="Subtitle 6">
            <a:extLst>
              <a:ext uri="{FF2B5EF4-FFF2-40B4-BE49-F238E27FC236}">
                <a16:creationId xmlns:a16="http://schemas.microsoft.com/office/drawing/2014/main" id="{AF6290E8-3358-9A46-A5FA-55AF8CA6C020}"/>
              </a:ext>
            </a:extLst>
          </p:cNvPr>
          <p:cNvSpPr txBox="1">
            <a:spLocks/>
          </p:cNvSpPr>
          <p:nvPr/>
        </p:nvSpPr>
        <p:spPr>
          <a:xfrm>
            <a:off x="1523998" y="822960"/>
            <a:ext cx="9143999" cy="1163637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Aft>
                <a:spcPts val="1800"/>
              </a:spcAft>
            </a:pPr>
            <a:r>
              <a:rPr lang="en-US" sz="4400" dirty="0"/>
              <a:t>Overview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7517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350EEE8B-8C21-E649-ACA7-0FF008F8DC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20886" r="-1" b="-1"/>
          <a:stretch/>
        </p:blipFill>
        <p:spPr>
          <a:xfrm>
            <a:off x="0" y="10"/>
            <a:ext cx="10558463" cy="6857990"/>
          </a:xfrm>
          <a:prstGeom prst="rect">
            <a:avLst/>
          </a:prstGeom>
        </p:spPr>
      </p:pic>
      <p:sp>
        <p:nvSpPr>
          <p:cNvPr id="6" name="Subtitle 6">
            <a:extLst>
              <a:ext uri="{FF2B5EF4-FFF2-40B4-BE49-F238E27FC236}">
                <a16:creationId xmlns:a16="http://schemas.microsoft.com/office/drawing/2014/main" id="{7473D529-48AE-8A41-93C5-86EE08743F3B}"/>
              </a:ext>
            </a:extLst>
          </p:cNvPr>
          <p:cNvSpPr txBox="1">
            <a:spLocks/>
          </p:cNvSpPr>
          <p:nvPr/>
        </p:nvSpPr>
        <p:spPr>
          <a:xfrm>
            <a:off x="1523999" y="3430575"/>
            <a:ext cx="9143999" cy="3427425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ct val="100000"/>
              </a:lnSpc>
              <a:spcAft>
                <a:spcPts val="3000"/>
              </a:spcAft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1" name="Subtitle 6">
            <a:extLst>
              <a:ext uri="{FF2B5EF4-FFF2-40B4-BE49-F238E27FC236}">
                <a16:creationId xmlns:a16="http://schemas.microsoft.com/office/drawing/2014/main" id="{AF6290E8-3358-9A46-A5FA-55AF8CA6C020}"/>
              </a:ext>
            </a:extLst>
          </p:cNvPr>
          <p:cNvSpPr txBox="1">
            <a:spLocks/>
          </p:cNvSpPr>
          <p:nvPr/>
        </p:nvSpPr>
        <p:spPr>
          <a:xfrm>
            <a:off x="1523998" y="822960"/>
            <a:ext cx="9143999" cy="1163637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Aft>
                <a:spcPts val="1800"/>
              </a:spcAft>
            </a:pPr>
            <a:r>
              <a:rPr lang="en-US" sz="4400" dirty="0"/>
              <a:t>GUI Elements</a:t>
            </a:r>
            <a:endParaRPr lang="en-US" dirty="0"/>
          </a:p>
        </p:txBody>
      </p:sp>
      <p:sp>
        <p:nvSpPr>
          <p:cNvPr id="8" name="Subtitle 6">
            <a:extLst>
              <a:ext uri="{FF2B5EF4-FFF2-40B4-BE49-F238E27FC236}">
                <a16:creationId xmlns:a16="http://schemas.microsoft.com/office/drawing/2014/main" id="{64731C66-CE40-9840-85E2-39D30E2ED247}"/>
              </a:ext>
            </a:extLst>
          </p:cNvPr>
          <p:cNvSpPr txBox="1">
            <a:spLocks/>
          </p:cNvSpPr>
          <p:nvPr/>
        </p:nvSpPr>
        <p:spPr>
          <a:xfrm>
            <a:off x="1523996" y="2194560"/>
            <a:ext cx="9143999" cy="3937299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ct val="100000"/>
              </a:lnSpc>
              <a:spcAft>
                <a:spcPts val="3600"/>
              </a:spcAft>
              <a:buFont typeface="Arial" panose="020B0604020202020204" pitchFamily="34" charset="0"/>
              <a:buChar char="•"/>
            </a:pPr>
            <a:r>
              <a:rPr lang="en-US" dirty="0"/>
              <a:t>Buttons</a:t>
            </a:r>
          </a:p>
          <a:p>
            <a:pPr marL="342900" indent="-342900" algn="l">
              <a:lnSpc>
                <a:spcPct val="100000"/>
              </a:lnSpc>
              <a:spcAft>
                <a:spcPts val="3600"/>
              </a:spcAft>
              <a:buFont typeface="Arial" panose="020B0604020202020204" pitchFamily="34" charset="0"/>
              <a:buChar char="•"/>
            </a:pPr>
            <a:r>
              <a:rPr lang="en-US" dirty="0"/>
              <a:t>Slider</a:t>
            </a:r>
          </a:p>
          <a:p>
            <a:pPr marL="342900" indent="-342900" algn="l">
              <a:lnSpc>
                <a:spcPct val="100000"/>
              </a:lnSpc>
              <a:spcAft>
                <a:spcPts val="3600"/>
              </a:spcAft>
              <a:buFont typeface="Arial" panose="020B0604020202020204" pitchFamily="34" charset="0"/>
              <a:buChar char="•"/>
            </a:pPr>
            <a:r>
              <a:rPr lang="en-US" dirty="0"/>
              <a:t>Toggle</a:t>
            </a:r>
          </a:p>
          <a:p>
            <a:pPr marL="342900" indent="-342900" algn="l">
              <a:lnSpc>
                <a:spcPct val="100000"/>
              </a:lnSpc>
              <a:spcAft>
                <a:spcPts val="3600"/>
              </a:spcAft>
              <a:buFont typeface="Arial" panose="020B0604020202020204" pitchFamily="34" charset="0"/>
              <a:buChar char="•"/>
            </a:pPr>
            <a:r>
              <a:rPr lang="en-US" dirty="0"/>
              <a:t>Menu</a:t>
            </a:r>
          </a:p>
        </p:txBody>
      </p:sp>
    </p:spTree>
    <p:extLst>
      <p:ext uri="{BB962C8B-B14F-4D97-AF65-F5344CB8AC3E}">
        <p14:creationId xmlns:p14="http://schemas.microsoft.com/office/powerpoint/2010/main" val="14248584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350EEE8B-8C21-E649-ACA7-0FF008F8DC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20886" r="-1" b="-1"/>
          <a:stretch/>
        </p:blipFill>
        <p:spPr>
          <a:xfrm>
            <a:off x="0" y="10"/>
            <a:ext cx="10558463" cy="6857990"/>
          </a:xfrm>
          <a:prstGeom prst="rect">
            <a:avLst/>
          </a:prstGeom>
        </p:spPr>
      </p:pic>
      <p:sp>
        <p:nvSpPr>
          <p:cNvPr id="7" name="Subtitle 6">
            <a:extLst>
              <a:ext uri="{FF2B5EF4-FFF2-40B4-BE49-F238E27FC236}">
                <a16:creationId xmlns:a16="http://schemas.microsoft.com/office/drawing/2014/main" id="{C5741F84-86DC-9A4D-A5DC-C30FBDE8D6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500301"/>
            <a:ext cx="9143999" cy="1163637"/>
          </a:xfrm>
        </p:spPr>
        <p:txBody>
          <a:bodyPr wrap="square" anchor="t" anchorCtr="0">
            <a:normAutofit/>
          </a:bodyPr>
          <a:lstStyle/>
          <a:p>
            <a:pPr marL="342900" indent="-342900" algn="l">
              <a:lnSpc>
                <a:spcPct val="100000"/>
              </a:lnSpc>
              <a:spcAft>
                <a:spcPts val="3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 algn="l">
              <a:lnSpc>
                <a:spcPct val="100000"/>
              </a:lnSpc>
              <a:spcAft>
                <a:spcPts val="3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 algn="l">
              <a:lnSpc>
                <a:spcPct val="100000"/>
              </a:lnSpc>
              <a:spcAft>
                <a:spcPts val="3600"/>
              </a:spcAft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7473D529-48AE-8A41-93C5-86EE08743F3B}"/>
              </a:ext>
            </a:extLst>
          </p:cNvPr>
          <p:cNvSpPr txBox="1">
            <a:spLocks/>
          </p:cNvSpPr>
          <p:nvPr/>
        </p:nvSpPr>
        <p:spPr>
          <a:xfrm>
            <a:off x="1523999" y="3430575"/>
            <a:ext cx="9143999" cy="3427425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ct val="100000"/>
              </a:lnSpc>
              <a:spcAft>
                <a:spcPts val="3000"/>
              </a:spcAft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1" name="Subtitle 6">
            <a:extLst>
              <a:ext uri="{FF2B5EF4-FFF2-40B4-BE49-F238E27FC236}">
                <a16:creationId xmlns:a16="http://schemas.microsoft.com/office/drawing/2014/main" id="{AF6290E8-3358-9A46-A5FA-55AF8CA6C020}"/>
              </a:ext>
            </a:extLst>
          </p:cNvPr>
          <p:cNvSpPr txBox="1">
            <a:spLocks/>
          </p:cNvSpPr>
          <p:nvPr/>
        </p:nvSpPr>
        <p:spPr>
          <a:xfrm>
            <a:off x="1523998" y="822960"/>
            <a:ext cx="9143999" cy="1163637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Aft>
                <a:spcPts val="1800"/>
              </a:spcAft>
            </a:pPr>
            <a:r>
              <a:rPr lang="en-US" sz="4400" dirty="0"/>
              <a:t>Hand Recognition</a:t>
            </a:r>
            <a:endParaRPr lang="en-US" dirty="0"/>
          </a:p>
        </p:txBody>
      </p:sp>
      <p:sp>
        <p:nvSpPr>
          <p:cNvPr id="8" name="Subtitle 6">
            <a:extLst>
              <a:ext uri="{FF2B5EF4-FFF2-40B4-BE49-F238E27FC236}">
                <a16:creationId xmlns:a16="http://schemas.microsoft.com/office/drawing/2014/main" id="{64731C66-CE40-9840-85E2-39D30E2ED247}"/>
              </a:ext>
            </a:extLst>
          </p:cNvPr>
          <p:cNvSpPr txBox="1">
            <a:spLocks/>
          </p:cNvSpPr>
          <p:nvPr/>
        </p:nvSpPr>
        <p:spPr>
          <a:xfrm>
            <a:off x="1523996" y="2194560"/>
            <a:ext cx="9143999" cy="4355908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ct val="100000"/>
              </a:lnSpc>
              <a:spcAft>
                <a:spcPts val="3600"/>
              </a:spcAft>
              <a:buFont typeface="Arial" panose="020B0604020202020204" pitchFamily="34" charset="0"/>
              <a:buChar char="•"/>
            </a:pPr>
            <a:r>
              <a:rPr lang="en-US" dirty="0"/>
              <a:t>Index fingertip extraction</a:t>
            </a:r>
          </a:p>
          <a:p>
            <a:pPr marL="342900" indent="-342900" algn="l">
              <a:lnSpc>
                <a:spcPct val="100000"/>
              </a:lnSpc>
              <a:spcAft>
                <a:spcPts val="3600"/>
              </a:spcAft>
              <a:buFont typeface="Arial" panose="020B0604020202020204" pitchFamily="34" charset="0"/>
              <a:buChar char="•"/>
            </a:pPr>
            <a:r>
              <a:rPr lang="en-US" dirty="0"/>
              <a:t>Conversion to 2D point</a:t>
            </a:r>
          </a:p>
          <a:p>
            <a:pPr marL="342900" indent="-342900" algn="l">
              <a:lnSpc>
                <a:spcPct val="100000"/>
              </a:lnSpc>
              <a:spcAft>
                <a:spcPts val="3600"/>
              </a:spcAft>
              <a:buFont typeface="Arial" panose="020B0604020202020204" pitchFamily="34" charset="0"/>
              <a:buChar char="•"/>
            </a:pPr>
            <a:r>
              <a:rPr lang="en-US" dirty="0"/>
              <a:t>Bounding boxes around GUI elements</a:t>
            </a:r>
          </a:p>
          <a:p>
            <a:pPr marL="342900" indent="-342900" algn="l">
              <a:lnSpc>
                <a:spcPct val="100000"/>
              </a:lnSpc>
              <a:spcAft>
                <a:spcPts val="3600"/>
              </a:spcAft>
              <a:buFont typeface="Arial" panose="020B0604020202020204" pitchFamily="34" charset="0"/>
              <a:buChar char="•"/>
            </a:pPr>
            <a:r>
              <a:rPr lang="en-US" dirty="0"/>
              <a:t>AABB 2D collision detection</a:t>
            </a:r>
          </a:p>
        </p:txBody>
      </p:sp>
    </p:spTree>
    <p:extLst>
      <p:ext uri="{BB962C8B-B14F-4D97-AF65-F5344CB8AC3E}">
        <p14:creationId xmlns:p14="http://schemas.microsoft.com/office/powerpoint/2010/main" val="8037431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Picture 2">
            <a:extLst>
              <a:ext uri="{FF2B5EF4-FFF2-40B4-BE49-F238E27FC236}">
                <a16:creationId xmlns:a16="http://schemas.microsoft.com/office/drawing/2014/main" id="{992EECC0-9F9F-4DB6-BCBC-DE40E8C1DA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886" r="-1" b="-1"/>
          <a:stretch/>
        </p:blipFill>
        <p:spPr>
          <a:xfrm>
            <a:off x="-1" y="0"/>
            <a:ext cx="10558463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F1B6365-4A11-4846-8378-1CFC5AFF2F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48600" y="1122363"/>
            <a:ext cx="4343400" cy="2133599"/>
          </a:xfrm>
        </p:spPr>
        <p:txBody>
          <a:bodyPr anchor="ctr" anchorCtr="0">
            <a:normAutofit/>
          </a:bodyPr>
          <a:lstStyle/>
          <a:p>
            <a:r>
              <a:rPr lang="en-US" sz="4800" dirty="0">
                <a:latin typeface="Avenir Book" panose="02000503020000020003" pitchFamily="2" charset="0"/>
              </a:rPr>
              <a:t>Data Analysis</a:t>
            </a:r>
          </a:p>
        </p:txBody>
      </p:sp>
    </p:spTree>
    <p:extLst>
      <p:ext uri="{BB962C8B-B14F-4D97-AF65-F5344CB8AC3E}">
        <p14:creationId xmlns:p14="http://schemas.microsoft.com/office/powerpoint/2010/main" val="40889575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350EEE8B-8C21-E649-ACA7-0FF008F8DC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20886" r="-1" b="-1"/>
          <a:stretch/>
        </p:blipFill>
        <p:spPr>
          <a:xfrm>
            <a:off x="0" y="10"/>
            <a:ext cx="10558463" cy="6857990"/>
          </a:xfrm>
          <a:prstGeom prst="rect">
            <a:avLst/>
          </a:prstGeom>
        </p:spPr>
      </p:pic>
      <p:sp>
        <p:nvSpPr>
          <p:cNvPr id="7" name="Subtitle 6">
            <a:extLst>
              <a:ext uri="{FF2B5EF4-FFF2-40B4-BE49-F238E27FC236}">
                <a16:creationId xmlns:a16="http://schemas.microsoft.com/office/drawing/2014/main" id="{C5741F84-86DC-9A4D-A5DC-C30FBDE8D6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500301"/>
            <a:ext cx="9143999" cy="1163637"/>
          </a:xfrm>
        </p:spPr>
        <p:txBody>
          <a:bodyPr wrap="square" anchor="t" anchorCtr="0">
            <a:normAutofit/>
          </a:bodyPr>
          <a:lstStyle/>
          <a:p>
            <a:pPr marL="342900" indent="-342900" algn="l">
              <a:lnSpc>
                <a:spcPct val="100000"/>
              </a:lnSpc>
              <a:spcAft>
                <a:spcPts val="3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 algn="l">
              <a:lnSpc>
                <a:spcPct val="100000"/>
              </a:lnSpc>
              <a:spcAft>
                <a:spcPts val="3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 algn="l">
              <a:lnSpc>
                <a:spcPct val="100000"/>
              </a:lnSpc>
              <a:spcAft>
                <a:spcPts val="3600"/>
              </a:spcAft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7473D529-48AE-8A41-93C5-86EE08743F3B}"/>
              </a:ext>
            </a:extLst>
          </p:cNvPr>
          <p:cNvSpPr txBox="1">
            <a:spLocks/>
          </p:cNvSpPr>
          <p:nvPr/>
        </p:nvSpPr>
        <p:spPr>
          <a:xfrm>
            <a:off x="1523999" y="2194560"/>
            <a:ext cx="9143999" cy="4663430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ct val="100000"/>
              </a:lnSpc>
              <a:spcAft>
                <a:spcPts val="3600"/>
              </a:spcAft>
              <a:buFont typeface="Arial" panose="020B0604020202020204" pitchFamily="34" charset="0"/>
              <a:buChar char="•"/>
            </a:pPr>
            <a:r>
              <a:rPr lang="en-US" dirty="0"/>
              <a:t>Search correlations in the data logs</a:t>
            </a:r>
          </a:p>
          <a:p>
            <a:pPr marL="342900" indent="-342900" algn="l">
              <a:lnSpc>
                <a:spcPct val="100000"/>
              </a:lnSpc>
              <a:spcAft>
                <a:spcPts val="3600"/>
              </a:spcAft>
              <a:buFont typeface="Arial" panose="020B0604020202020204" pitchFamily="34" charset="0"/>
              <a:buChar char="•"/>
            </a:pPr>
            <a:r>
              <a:rPr lang="en-US" dirty="0"/>
              <a:t>Found and graphed correlations</a:t>
            </a:r>
          </a:p>
          <a:p>
            <a:pPr marL="342900" indent="-342900" algn="l">
              <a:lnSpc>
                <a:spcPct val="100000"/>
              </a:lnSpc>
              <a:spcAft>
                <a:spcPts val="3600"/>
              </a:spcAft>
              <a:buFont typeface="Arial" panose="020B0604020202020204" pitchFamily="34" charset="0"/>
              <a:buChar char="•"/>
            </a:pPr>
            <a:r>
              <a:rPr lang="en-US" dirty="0"/>
              <a:t>High correspondence in acceleration data</a:t>
            </a:r>
          </a:p>
          <a:p>
            <a:pPr marL="342900" indent="-342900" algn="l">
              <a:lnSpc>
                <a:spcPct val="100000"/>
              </a:lnSpc>
              <a:spcAft>
                <a:spcPts val="3600"/>
              </a:spcAft>
              <a:buFont typeface="Arial" panose="020B0604020202020204" pitchFamily="34" charset="0"/>
              <a:buChar char="•"/>
            </a:pPr>
            <a:r>
              <a:rPr lang="en-US" dirty="0"/>
              <a:t>Identification of non-linear trigonometric identities</a:t>
            </a:r>
          </a:p>
          <a:p>
            <a:pPr marL="342900" indent="-342900" algn="l">
              <a:lnSpc>
                <a:spcPct val="100000"/>
              </a:lnSpc>
              <a:spcAft>
                <a:spcPts val="3600"/>
              </a:spcAft>
              <a:buFont typeface="Arial" panose="020B0604020202020204" pitchFamily="34" charset="0"/>
              <a:buChar char="•"/>
            </a:pPr>
            <a:r>
              <a:rPr lang="en-US" dirty="0"/>
              <a:t>Quaternion evaluation</a:t>
            </a:r>
          </a:p>
        </p:txBody>
      </p:sp>
      <p:sp>
        <p:nvSpPr>
          <p:cNvPr id="11" name="Subtitle 6">
            <a:extLst>
              <a:ext uri="{FF2B5EF4-FFF2-40B4-BE49-F238E27FC236}">
                <a16:creationId xmlns:a16="http://schemas.microsoft.com/office/drawing/2014/main" id="{AF6290E8-3358-9A46-A5FA-55AF8CA6C020}"/>
              </a:ext>
            </a:extLst>
          </p:cNvPr>
          <p:cNvSpPr txBox="1">
            <a:spLocks/>
          </p:cNvSpPr>
          <p:nvPr/>
        </p:nvSpPr>
        <p:spPr>
          <a:xfrm>
            <a:off x="1523998" y="822960"/>
            <a:ext cx="9143999" cy="1163637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Aft>
                <a:spcPts val="1800"/>
              </a:spcAft>
            </a:pPr>
            <a:r>
              <a:rPr lang="en-US" sz="4400" dirty="0"/>
              <a:t>Overview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6726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350EEE8B-8C21-E649-ACA7-0FF008F8DC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20886" r="-1" b="-1"/>
          <a:stretch/>
        </p:blipFill>
        <p:spPr>
          <a:xfrm>
            <a:off x="0" y="10"/>
            <a:ext cx="10558463" cy="6857990"/>
          </a:xfrm>
          <a:prstGeom prst="rect">
            <a:avLst/>
          </a:prstGeom>
        </p:spPr>
      </p:pic>
      <p:sp>
        <p:nvSpPr>
          <p:cNvPr id="7" name="Subtitle 6">
            <a:extLst>
              <a:ext uri="{FF2B5EF4-FFF2-40B4-BE49-F238E27FC236}">
                <a16:creationId xmlns:a16="http://schemas.microsoft.com/office/drawing/2014/main" id="{C5741F84-86DC-9A4D-A5DC-C30FBDE8D6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500301"/>
            <a:ext cx="9143999" cy="1163637"/>
          </a:xfrm>
        </p:spPr>
        <p:txBody>
          <a:bodyPr wrap="square" anchor="t" anchorCtr="0">
            <a:normAutofit/>
          </a:bodyPr>
          <a:lstStyle/>
          <a:p>
            <a:pPr marL="342900" indent="-342900" algn="l">
              <a:lnSpc>
                <a:spcPct val="100000"/>
              </a:lnSpc>
              <a:spcAft>
                <a:spcPts val="3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 algn="l">
              <a:lnSpc>
                <a:spcPct val="100000"/>
              </a:lnSpc>
              <a:spcAft>
                <a:spcPts val="3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 algn="l">
              <a:lnSpc>
                <a:spcPct val="100000"/>
              </a:lnSpc>
              <a:spcAft>
                <a:spcPts val="3600"/>
              </a:spcAft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1" name="Subtitle 6">
            <a:extLst>
              <a:ext uri="{FF2B5EF4-FFF2-40B4-BE49-F238E27FC236}">
                <a16:creationId xmlns:a16="http://schemas.microsoft.com/office/drawing/2014/main" id="{AF6290E8-3358-9A46-A5FA-55AF8CA6C020}"/>
              </a:ext>
            </a:extLst>
          </p:cNvPr>
          <p:cNvSpPr txBox="1">
            <a:spLocks/>
          </p:cNvSpPr>
          <p:nvPr/>
        </p:nvSpPr>
        <p:spPr>
          <a:xfrm>
            <a:off x="1523998" y="822960"/>
            <a:ext cx="9143999" cy="1163637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Aft>
                <a:spcPts val="1800"/>
              </a:spcAft>
            </a:pPr>
            <a:r>
              <a:rPr lang="en-US" sz="4400" dirty="0"/>
              <a:t>Preparation</a:t>
            </a:r>
            <a:endParaRPr lang="en-US" dirty="0"/>
          </a:p>
        </p:txBody>
      </p:sp>
      <p:pic>
        <p:nvPicPr>
          <p:cNvPr id="9" name="Picture 2" descr="Table&#10;&#10;Description automatically generated">
            <a:extLst>
              <a:ext uri="{FF2B5EF4-FFF2-40B4-BE49-F238E27FC236}">
                <a16:creationId xmlns:a16="http://schemas.microsoft.com/office/drawing/2014/main" id="{8EC6D4B4-0ACD-264A-B79E-5ACD76EA69E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181" b="986"/>
          <a:stretch/>
        </p:blipFill>
        <p:spPr>
          <a:xfrm>
            <a:off x="248688" y="3166825"/>
            <a:ext cx="5986464" cy="3114300"/>
          </a:xfrm>
          <a:prstGeom prst="rect">
            <a:avLst/>
          </a:prstGeom>
        </p:spPr>
      </p:pic>
      <p:pic>
        <p:nvPicPr>
          <p:cNvPr id="12" name="Picture 4" descr="Table&#10;&#10;Description automatically generated">
            <a:extLst>
              <a:ext uri="{FF2B5EF4-FFF2-40B4-BE49-F238E27FC236}">
                <a16:creationId xmlns:a16="http://schemas.microsoft.com/office/drawing/2014/main" id="{9744724C-5AA1-6B40-815C-2AA3DFF4DDD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71" r="7329" b="6436"/>
          <a:stretch/>
        </p:blipFill>
        <p:spPr>
          <a:xfrm>
            <a:off x="6483840" y="3164501"/>
            <a:ext cx="5302787" cy="317898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28C8999-74AC-EC49-87BD-88D0CF9D7700}"/>
              </a:ext>
            </a:extLst>
          </p:cNvPr>
          <p:cNvSpPr txBox="1"/>
          <p:nvPr/>
        </p:nvSpPr>
        <p:spPr>
          <a:xfrm>
            <a:off x="1523999" y="2103120"/>
            <a:ext cx="9143998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venir Book" panose="02000503020000020003" pitchFamily="2" charset="0"/>
                <a:cs typeface="Calibri"/>
              </a:rPr>
              <a:t>Data was well formatted and consistent, so clean up was not required</a:t>
            </a:r>
          </a:p>
        </p:txBody>
      </p:sp>
    </p:spTree>
    <p:extLst>
      <p:ext uri="{BB962C8B-B14F-4D97-AF65-F5344CB8AC3E}">
        <p14:creationId xmlns:p14="http://schemas.microsoft.com/office/powerpoint/2010/main" val="21717388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Picture 2">
            <a:extLst>
              <a:ext uri="{FF2B5EF4-FFF2-40B4-BE49-F238E27FC236}">
                <a16:creationId xmlns:a16="http://schemas.microsoft.com/office/drawing/2014/main" id="{992EECC0-9F9F-4DB6-BCBC-DE40E8C1DA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886" r="-1" b="-1"/>
          <a:stretch/>
        </p:blipFill>
        <p:spPr>
          <a:xfrm>
            <a:off x="-1" y="0"/>
            <a:ext cx="10558463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F1B6365-4A11-4846-8378-1CFC5AFF2F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48600" y="1122363"/>
            <a:ext cx="4343400" cy="2133599"/>
          </a:xfrm>
        </p:spPr>
        <p:txBody>
          <a:bodyPr anchor="ctr" anchorCtr="0">
            <a:normAutofit/>
          </a:bodyPr>
          <a:lstStyle/>
          <a:p>
            <a:r>
              <a:rPr lang="en-US" sz="4800" dirty="0">
                <a:latin typeface="Avenir Book" panose="02000503020000020003" pitchFamily="2" charset="0"/>
              </a:rPr>
              <a:t>Description</a:t>
            </a:r>
          </a:p>
        </p:txBody>
      </p:sp>
    </p:spTree>
    <p:extLst>
      <p:ext uri="{BB962C8B-B14F-4D97-AF65-F5344CB8AC3E}">
        <p14:creationId xmlns:p14="http://schemas.microsoft.com/office/powerpoint/2010/main" val="6378839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350EEE8B-8C21-E649-ACA7-0FF008F8DC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20886" r="-1" b="-1"/>
          <a:stretch/>
        </p:blipFill>
        <p:spPr>
          <a:xfrm>
            <a:off x="0" y="10"/>
            <a:ext cx="10558463" cy="6857990"/>
          </a:xfrm>
          <a:prstGeom prst="rect">
            <a:avLst/>
          </a:prstGeom>
        </p:spPr>
      </p:pic>
      <p:sp>
        <p:nvSpPr>
          <p:cNvPr id="7" name="Subtitle 6">
            <a:extLst>
              <a:ext uri="{FF2B5EF4-FFF2-40B4-BE49-F238E27FC236}">
                <a16:creationId xmlns:a16="http://schemas.microsoft.com/office/drawing/2014/main" id="{C5741F84-86DC-9A4D-A5DC-C30FBDE8D6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500301"/>
            <a:ext cx="9143999" cy="1163637"/>
          </a:xfrm>
        </p:spPr>
        <p:txBody>
          <a:bodyPr wrap="square" anchor="t" anchorCtr="0">
            <a:normAutofit/>
          </a:bodyPr>
          <a:lstStyle/>
          <a:p>
            <a:pPr marL="342900" indent="-342900" algn="l">
              <a:lnSpc>
                <a:spcPct val="100000"/>
              </a:lnSpc>
              <a:spcAft>
                <a:spcPts val="3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 algn="l">
              <a:lnSpc>
                <a:spcPct val="100000"/>
              </a:lnSpc>
              <a:spcAft>
                <a:spcPts val="3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 algn="l">
              <a:lnSpc>
                <a:spcPct val="100000"/>
              </a:lnSpc>
              <a:spcAft>
                <a:spcPts val="3600"/>
              </a:spcAft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7473D529-48AE-8A41-93C5-86EE08743F3B}"/>
              </a:ext>
            </a:extLst>
          </p:cNvPr>
          <p:cNvSpPr txBox="1">
            <a:spLocks/>
          </p:cNvSpPr>
          <p:nvPr/>
        </p:nvSpPr>
        <p:spPr>
          <a:xfrm>
            <a:off x="1523999" y="2194560"/>
            <a:ext cx="9143999" cy="4192793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ct val="100000"/>
              </a:lnSpc>
              <a:spcAft>
                <a:spcPts val="3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venir Book"/>
              </a:rPr>
              <a:t>Search for highest correlations</a:t>
            </a:r>
          </a:p>
          <a:p>
            <a:pPr marL="342900" indent="-342900" algn="l">
              <a:lnSpc>
                <a:spcPct val="100000"/>
              </a:lnSpc>
              <a:spcAft>
                <a:spcPts val="3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venir Book"/>
              </a:rPr>
              <a:t>Graph correlations to look for visual patterns</a:t>
            </a:r>
          </a:p>
          <a:p>
            <a:pPr marL="342900" indent="-342900" algn="l">
              <a:lnSpc>
                <a:spcPct val="100000"/>
              </a:lnSpc>
              <a:spcAft>
                <a:spcPts val="3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venir Book"/>
              </a:rPr>
              <a:t>Run Linear Regression on highest correlations</a:t>
            </a:r>
          </a:p>
          <a:p>
            <a:pPr marL="342900" indent="-342900" algn="l">
              <a:lnSpc>
                <a:spcPct val="100000"/>
              </a:lnSpc>
              <a:spcAft>
                <a:spcPts val="3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venir Book"/>
              </a:rPr>
              <a:t>Search data with neural networks</a:t>
            </a:r>
            <a:endParaRPr lang="en-US" dirty="0"/>
          </a:p>
        </p:txBody>
      </p:sp>
      <p:sp>
        <p:nvSpPr>
          <p:cNvPr id="11" name="Subtitle 6">
            <a:extLst>
              <a:ext uri="{FF2B5EF4-FFF2-40B4-BE49-F238E27FC236}">
                <a16:creationId xmlns:a16="http://schemas.microsoft.com/office/drawing/2014/main" id="{AF6290E8-3358-9A46-A5FA-55AF8CA6C020}"/>
              </a:ext>
            </a:extLst>
          </p:cNvPr>
          <p:cNvSpPr txBox="1">
            <a:spLocks/>
          </p:cNvSpPr>
          <p:nvPr/>
        </p:nvSpPr>
        <p:spPr>
          <a:xfrm>
            <a:off x="1523998" y="822960"/>
            <a:ext cx="9143999" cy="1163637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Aft>
                <a:spcPts val="1800"/>
              </a:spcAft>
            </a:pPr>
            <a:r>
              <a:rPr lang="en-US" sz="4400" dirty="0"/>
              <a:t>Processing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65474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350EEE8B-8C21-E649-ACA7-0FF008F8DC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20886" r="-1" b="-1"/>
          <a:stretch/>
        </p:blipFill>
        <p:spPr>
          <a:xfrm>
            <a:off x="0" y="10"/>
            <a:ext cx="10558463" cy="6857990"/>
          </a:xfrm>
          <a:prstGeom prst="rect">
            <a:avLst/>
          </a:prstGeom>
        </p:spPr>
      </p:pic>
      <p:sp>
        <p:nvSpPr>
          <p:cNvPr id="7" name="Subtitle 6">
            <a:extLst>
              <a:ext uri="{FF2B5EF4-FFF2-40B4-BE49-F238E27FC236}">
                <a16:creationId xmlns:a16="http://schemas.microsoft.com/office/drawing/2014/main" id="{C5741F84-86DC-9A4D-A5DC-C30FBDE8D6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500301"/>
            <a:ext cx="9143999" cy="1163637"/>
          </a:xfrm>
        </p:spPr>
        <p:txBody>
          <a:bodyPr wrap="square" anchor="t" anchorCtr="0">
            <a:normAutofit/>
          </a:bodyPr>
          <a:lstStyle/>
          <a:p>
            <a:pPr marL="342900" indent="-342900" algn="l">
              <a:lnSpc>
                <a:spcPct val="100000"/>
              </a:lnSpc>
              <a:spcAft>
                <a:spcPts val="3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 algn="l">
              <a:lnSpc>
                <a:spcPct val="100000"/>
              </a:lnSpc>
              <a:spcAft>
                <a:spcPts val="3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 algn="l">
              <a:lnSpc>
                <a:spcPct val="100000"/>
              </a:lnSpc>
              <a:spcAft>
                <a:spcPts val="3600"/>
              </a:spcAft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1" name="Subtitle 6">
            <a:extLst>
              <a:ext uri="{FF2B5EF4-FFF2-40B4-BE49-F238E27FC236}">
                <a16:creationId xmlns:a16="http://schemas.microsoft.com/office/drawing/2014/main" id="{AF6290E8-3358-9A46-A5FA-55AF8CA6C020}"/>
              </a:ext>
            </a:extLst>
          </p:cNvPr>
          <p:cNvSpPr txBox="1">
            <a:spLocks/>
          </p:cNvSpPr>
          <p:nvPr/>
        </p:nvSpPr>
        <p:spPr>
          <a:xfrm>
            <a:off x="1523998" y="822960"/>
            <a:ext cx="9143999" cy="1163637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Aft>
                <a:spcPts val="1800"/>
              </a:spcAft>
            </a:pPr>
            <a:r>
              <a:rPr lang="en-US" sz="4400" dirty="0"/>
              <a:t>Visualization – Motion</a:t>
            </a:r>
            <a:endParaRPr lang="en-US" dirty="0"/>
          </a:p>
        </p:txBody>
      </p:sp>
      <p:pic>
        <p:nvPicPr>
          <p:cNvPr id="9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F980752D-94DB-AA49-807A-0841438948C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60"/>
          <a:stretch/>
        </p:blipFill>
        <p:spPr>
          <a:xfrm>
            <a:off x="288522" y="4331607"/>
            <a:ext cx="3191934" cy="2106320"/>
          </a:xfrm>
          <a:prstGeom prst="rect">
            <a:avLst/>
          </a:prstGeom>
        </p:spPr>
      </p:pic>
      <p:pic>
        <p:nvPicPr>
          <p:cNvPr id="12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962F82A5-8CC8-A041-A472-6F9FA1ABB60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78"/>
          <a:stretch/>
        </p:blipFill>
        <p:spPr>
          <a:xfrm>
            <a:off x="288522" y="1986597"/>
            <a:ext cx="3191934" cy="2180643"/>
          </a:xfrm>
          <a:prstGeom prst="rect">
            <a:avLst/>
          </a:prstGeom>
        </p:spPr>
      </p:pic>
      <p:pic>
        <p:nvPicPr>
          <p:cNvPr id="13" name="Picture 8" descr="Chart, surface chart&#10;&#10;Description automatically generated">
            <a:extLst>
              <a:ext uri="{FF2B5EF4-FFF2-40B4-BE49-F238E27FC236}">
                <a16:creationId xmlns:a16="http://schemas.microsoft.com/office/drawing/2014/main" id="{593D3903-811E-B041-96DE-7C8E247858F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561" r="26012"/>
          <a:stretch/>
        </p:blipFill>
        <p:spPr>
          <a:xfrm>
            <a:off x="8992434" y="1985685"/>
            <a:ext cx="2345149" cy="2182468"/>
          </a:xfrm>
          <a:prstGeom prst="rect">
            <a:avLst/>
          </a:prstGeom>
        </p:spPr>
      </p:pic>
      <p:pic>
        <p:nvPicPr>
          <p:cNvPr id="14" name="Picture 11" descr="Chart, diagram&#10;&#10;Description automatically generated">
            <a:extLst>
              <a:ext uri="{FF2B5EF4-FFF2-40B4-BE49-F238E27FC236}">
                <a16:creationId xmlns:a16="http://schemas.microsoft.com/office/drawing/2014/main" id="{C6D704FD-024A-BB40-A1A2-B026FD0B35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11544" y="4331607"/>
            <a:ext cx="2906931" cy="2110937"/>
          </a:xfrm>
          <a:prstGeom prst="rect">
            <a:avLst/>
          </a:prstGeom>
        </p:spPr>
      </p:pic>
      <p:pic>
        <p:nvPicPr>
          <p:cNvPr id="15" name="Picture 14" descr="Chart, scatter chart&#10;&#10;Description automatically generated">
            <a:extLst>
              <a:ext uri="{FF2B5EF4-FFF2-40B4-BE49-F238E27FC236}">
                <a16:creationId xmlns:a16="http://schemas.microsoft.com/office/drawing/2014/main" id="{5FC77E8E-F0C5-8C43-AAD1-F627BD9A225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99528" y="1986597"/>
            <a:ext cx="4792944" cy="4451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5821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350EEE8B-8C21-E649-ACA7-0FF008F8DC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20886" r="-1" b="-1"/>
          <a:stretch/>
        </p:blipFill>
        <p:spPr>
          <a:xfrm>
            <a:off x="0" y="10"/>
            <a:ext cx="10558463" cy="6857990"/>
          </a:xfrm>
          <a:prstGeom prst="rect">
            <a:avLst/>
          </a:prstGeom>
        </p:spPr>
      </p:pic>
      <p:sp>
        <p:nvSpPr>
          <p:cNvPr id="7" name="Subtitle 6">
            <a:extLst>
              <a:ext uri="{FF2B5EF4-FFF2-40B4-BE49-F238E27FC236}">
                <a16:creationId xmlns:a16="http://schemas.microsoft.com/office/drawing/2014/main" id="{C5741F84-86DC-9A4D-A5DC-C30FBDE8D6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500301"/>
            <a:ext cx="9143999" cy="1163637"/>
          </a:xfrm>
        </p:spPr>
        <p:txBody>
          <a:bodyPr wrap="square" anchor="t" anchorCtr="0">
            <a:normAutofit/>
          </a:bodyPr>
          <a:lstStyle/>
          <a:p>
            <a:pPr marL="342900" indent="-342900" algn="l">
              <a:lnSpc>
                <a:spcPct val="100000"/>
              </a:lnSpc>
              <a:spcAft>
                <a:spcPts val="3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 algn="l">
              <a:lnSpc>
                <a:spcPct val="100000"/>
              </a:lnSpc>
              <a:spcAft>
                <a:spcPts val="3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 algn="l">
              <a:lnSpc>
                <a:spcPct val="100000"/>
              </a:lnSpc>
              <a:spcAft>
                <a:spcPts val="3600"/>
              </a:spcAft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1" name="Subtitle 6">
            <a:extLst>
              <a:ext uri="{FF2B5EF4-FFF2-40B4-BE49-F238E27FC236}">
                <a16:creationId xmlns:a16="http://schemas.microsoft.com/office/drawing/2014/main" id="{AF6290E8-3358-9A46-A5FA-55AF8CA6C020}"/>
              </a:ext>
            </a:extLst>
          </p:cNvPr>
          <p:cNvSpPr txBox="1">
            <a:spLocks/>
          </p:cNvSpPr>
          <p:nvPr/>
        </p:nvSpPr>
        <p:spPr>
          <a:xfrm>
            <a:off x="1523998" y="822960"/>
            <a:ext cx="9143999" cy="1163637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Aft>
                <a:spcPts val="1800"/>
              </a:spcAft>
            </a:pPr>
            <a:r>
              <a:rPr lang="en-US" sz="4400" dirty="0"/>
              <a:t>Visualization – Quaternions</a:t>
            </a:r>
            <a:endParaRPr lang="en-US" dirty="0"/>
          </a:p>
        </p:txBody>
      </p:sp>
      <p:pic>
        <p:nvPicPr>
          <p:cNvPr id="17" name="Picture 11" descr="Chart, scatter chart&#10;&#10;Description automatically generated">
            <a:extLst>
              <a:ext uri="{FF2B5EF4-FFF2-40B4-BE49-F238E27FC236}">
                <a16:creationId xmlns:a16="http://schemas.microsoft.com/office/drawing/2014/main" id="{9162FC0F-3DCE-434F-90F9-9756524DA4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168" y="2162366"/>
            <a:ext cx="3212124" cy="2070374"/>
          </a:xfrm>
          <a:prstGeom prst="rect">
            <a:avLst/>
          </a:prstGeom>
        </p:spPr>
      </p:pic>
      <p:pic>
        <p:nvPicPr>
          <p:cNvPr id="18" name="Picture 12" descr="Chart, scatter chart&#10;&#10;Description automatically generated">
            <a:extLst>
              <a:ext uri="{FF2B5EF4-FFF2-40B4-BE49-F238E27FC236}">
                <a16:creationId xmlns:a16="http://schemas.microsoft.com/office/drawing/2014/main" id="{7A7BDDBA-39CF-2546-8FC1-06AA01A3F5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168" y="4454798"/>
            <a:ext cx="3212124" cy="2089816"/>
          </a:xfrm>
          <a:prstGeom prst="rect">
            <a:avLst/>
          </a:prstGeom>
        </p:spPr>
      </p:pic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5F02EB8B-60C9-664B-A32D-E94030025A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59133" y="2162366"/>
            <a:ext cx="4673727" cy="4382247"/>
          </a:xfrm>
          <a:prstGeom prst="rect">
            <a:avLst/>
          </a:prstGeom>
        </p:spPr>
      </p:pic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1C071B2E-E922-1940-916D-4415F07F3F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63701" y="2750579"/>
            <a:ext cx="3214607" cy="2964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2030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350EEE8B-8C21-E649-ACA7-0FF008F8DC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20886" r="-1" b="-1"/>
          <a:stretch/>
        </p:blipFill>
        <p:spPr>
          <a:xfrm>
            <a:off x="0" y="10"/>
            <a:ext cx="10558463" cy="6857990"/>
          </a:xfrm>
          <a:prstGeom prst="rect">
            <a:avLst/>
          </a:prstGeom>
        </p:spPr>
      </p:pic>
      <p:sp>
        <p:nvSpPr>
          <p:cNvPr id="7" name="Subtitle 6">
            <a:extLst>
              <a:ext uri="{FF2B5EF4-FFF2-40B4-BE49-F238E27FC236}">
                <a16:creationId xmlns:a16="http://schemas.microsoft.com/office/drawing/2014/main" id="{C5741F84-86DC-9A4D-A5DC-C30FBDE8D6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500301"/>
            <a:ext cx="9143999" cy="1163637"/>
          </a:xfrm>
        </p:spPr>
        <p:txBody>
          <a:bodyPr wrap="square" anchor="t" anchorCtr="0">
            <a:normAutofit/>
          </a:bodyPr>
          <a:lstStyle/>
          <a:p>
            <a:pPr marL="342900" indent="-342900" algn="l">
              <a:lnSpc>
                <a:spcPct val="100000"/>
              </a:lnSpc>
              <a:spcAft>
                <a:spcPts val="3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 algn="l">
              <a:lnSpc>
                <a:spcPct val="100000"/>
              </a:lnSpc>
              <a:spcAft>
                <a:spcPts val="3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 algn="l">
              <a:lnSpc>
                <a:spcPct val="100000"/>
              </a:lnSpc>
              <a:spcAft>
                <a:spcPts val="3600"/>
              </a:spcAft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7473D529-48AE-8A41-93C5-86EE08743F3B}"/>
              </a:ext>
            </a:extLst>
          </p:cNvPr>
          <p:cNvSpPr txBox="1">
            <a:spLocks/>
          </p:cNvSpPr>
          <p:nvPr/>
        </p:nvSpPr>
        <p:spPr>
          <a:xfrm>
            <a:off x="1523999" y="2514600"/>
            <a:ext cx="9143999" cy="3840480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ct val="100000"/>
              </a:lnSpc>
              <a:spcAft>
                <a:spcPts val="3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venir Book"/>
              </a:rPr>
              <a:t>Gathered data demonstrates non-linearity</a:t>
            </a:r>
          </a:p>
          <a:p>
            <a:pPr marL="342900" indent="-342900" algn="l">
              <a:lnSpc>
                <a:spcPct val="100000"/>
              </a:lnSpc>
              <a:spcAft>
                <a:spcPts val="3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venir Book"/>
              </a:rPr>
              <a:t>Graphing data in various perspectives assists in determining non-linearity</a:t>
            </a:r>
            <a:endParaRPr lang="en-US" dirty="0"/>
          </a:p>
          <a:p>
            <a:pPr marL="342900" indent="-342900" algn="l">
              <a:lnSpc>
                <a:spcPct val="100000"/>
              </a:lnSpc>
              <a:spcAft>
                <a:spcPts val="3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venir Book"/>
              </a:rPr>
              <a:t>Quaternions seem to indicate a better foundation for machine learning</a:t>
            </a:r>
            <a:endParaRPr lang="en-US" dirty="0"/>
          </a:p>
        </p:txBody>
      </p:sp>
      <p:sp>
        <p:nvSpPr>
          <p:cNvPr id="11" name="Subtitle 6">
            <a:extLst>
              <a:ext uri="{FF2B5EF4-FFF2-40B4-BE49-F238E27FC236}">
                <a16:creationId xmlns:a16="http://schemas.microsoft.com/office/drawing/2014/main" id="{AF6290E8-3358-9A46-A5FA-55AF8CA6C020}"/>
              </a:ext>
            </a:extLst>
          </p:cNvPr>
          <p:cNvSpPr txBox="1">
            <a:spLocks/>
          </p:cNvSpPr>
          <p:nvPr/>
        </p:nvSpPr>
        <p:spPr>
          <a:xfrm>
            <a:off x="1523998" y="822960"/>
            <a:ext cx="9143999" cy="1163637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Aft>
                <a:spcPts val="1800"/>
              </a:spcAft>
            </a:pPr>
            <a:r>
              <a:rPr lang="en-US" sz="4400" dirty="0"/>
              <a:t>Observations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64930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Picture 2">
            <a:extLst>
              <a:ext uri="{FF2B5EF4-FFF2-40B4-BE49-F238E27FC236}">
                <a16:creationId xmlns:a16="http://schemas.microsoft.com/office/drawing/2014/main" id="{992EECC0-9F9F-4DB6-BCBC-DE40E8C1DA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886" r="-1" b="-1"/>
          <a:stretch/>
        </p:blipFill>
        <p:spPr>
          <a:xfrm>
            <a:off x="-1" y="0"/>
            <a:ext cx="10558463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F1B6365-4A11-4846-8378-1CFC5AFF2F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48600" y="1122363"/>
            <a:ext cx="4343400" cy="2133599"/>
          </a:xfrm>
        </p:spPr>
        <p:txBody>
          <a:bodyPr anchor="ctr" anchorCtr="0">
            <a:normAutofit/>
          </a:bodyPr>
          <a:lstStyle/>
          <a:p>
            <a:r>
              <a:rPr lang="en-US" sz="4800" dirty="0">
                <a:latin typeface="Avenir Book" panose="02000503020000020003" pitchFamily="2" charset="0"/>
              </a:rPr>
              <a:t>Resources</a:t>
            </a:r>
          </a:p>
        </p:txBody>
      </p:sp>
    </p:spTree>
    <p:extLst>
      <p:ext uri="{BB962C8B-B14F-4D97-AF65-F5344CB8AC3E}">
        <p14:creationId xmlns:p14="http://schemas.microsoft.com/office/powerpoint/2010/main" val="17924067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350EEE8B-8C21-E649-ACA7-0FF008F8DC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20886" r="-1" b="-1"/>
          <a:stretch/>
        </p:blipFill>
        <p:spPr>
          <a:xfrm>
            <a:off x="0" y="10"/>
            <a:ext cx="10558463" cy="6857990"/>
          </a:xfrm>
          <a:prstGeom prst="rect">
            <a:avLst/>
          </a:prstGeom>
        </p:spPr>
      </p:pic>
      <p:sp>
        <p:nvSpPr>
          <p:cNvPr id="7" name="Subtitle 6">
            <a:extLst>
              <a:ext uri="{FF2B5EF4-FFF2-40B4-BE49-F238E27FC236}">
                <a16:creationId xmlns:a16="http://schemas.microsoft.com/office/drawing/2014/main" id="{C5741F84-86DC-9A4D-A5DC-C30FBDE8D6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9" y="2834640"/>
            <a:ext cx="9143998" cy="3428999"/>
          </a:xfrm>
        </p:spPr>
        <p:txBody>
          <a:bodyPr wrap="square" anchor="t" anchorCtr="0">
            <a:normAutofit/>
          </a:bodyPr>
          <a:lstStyle/>
          <a:p>
            <a:pPr marL="342900" indent="-342900" algn="l">
              <a:lnSpc>
                <a:spcPct val="100000"/>
              </a:lnSpc>
              <a:spcAft>
                <a:spcPts val="360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AsyncIO</a:t>
            </a:r>
            <a:r>
              <a:rPr lang="en-US" dirty="0"/>
              <a:t> – Asynchronous concurrent code</a:t>
            </a:r>
          </a:p>
          <a:p>
            <a:pPr marL="342900" indent="-342900" algn="l">
              <a:lnSpc>
                <a:spcPct val="100000"/>
              </a:lnSpc>
              <a:spcAft>
                <a:spcPts val="3600"/>
              </a:spcAft>
              <a:buFont typeface="Arial" panose="020B0604020202020204" pitchFamily="34" charset="0"/>
              <a:buChar char="•"/>
            </a:pPr>
            <a:r>
              <a:rPr lang="en-US" dirty="0"/>
              <a:t>Threading – Thread-based parallelism</a:t>
            </a:r>
          </a:p>
        </p:txBody>
      </p:sp>
      <p:sp>
        <p:nvSpPr>
          <p:cNvPr id="9" name="Subtitle 6">
            <a:extLst>
              <a:ext uri="{FF2B5EF4-FFF2-40B4-BE49-F238E27FC236}">
                <a16:creationId xmlns:a16="http://schemas.microsoft.com/office/drawing/2014/main" id="{37DA6464-461B-8142-823D-BC6E3D256138}"/>
              </a:ext>
            </a:extLst>
          </p:cNvPr>
          <p:cNvSpPr txBox="1">
            <a:spLocks/>
          </p:cNvSpPr>
          <p:nvPr/>
        </p:nvSpPr>
        <p:spPr>
          <a:xfrm>
            <a:off x="1523998" y="822960"/>
            <a:ext cx="9143999" cy="1163637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Aft>
                <a:spcPts val="1800"/>
              </a:spcAft>
            </a:pPr>
            <a:r>
              <a:rPr lang="en-US" sz="4400" dirty="0"/>
              <a:t>Python Libraries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15102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350EEE8B-8C21-E649-ACA7-0FF008F8DC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20886" r="-1" b="-1"/>
          <a:stretch/>
        </p:blipFill>
        <p:spPr>
          <a:xfrm>
            <a:off x="0" y="10"/>
            <a:ext cx="10558463" cy="6857990"/>
          </a:xfrm>
          <a:prstGeom prst="rect">
            <a:avLst/>
          </a:prstGeom>
        </p:spPr>
      </p:pic>
      <p:sp>
        <p:nvSpPr>
          <p:cNvPr id="7" name="Subtitle 6">
            <a:extLst>
              <a:ext uri="{FF2B5EF4-FFF2-40B4-BE49-F238E27FC236}">
                <a16:creationId xmlns:a16="http://schemas.microsoft.com/office/drawing/2014/main" id="{C5741F84-86DC-9A4D-A5DC-C30FBDE8D6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9" y="2194560"/>
            <a:ext cx="4572001" cy="4007223"/>
          </a:xfrm>
        </p:spPr>
        <p:txBody>
          <a:bodyPr wrap="square" anchor="t" anchorCtr="0">
            <a:normAutofit/>
          </a:bodyPr>
          <a:lstStyle/>
          <a:p>
            <a:pPr marL="342900" indent="-342900" algn="l">
              <a:lnSpc>
                <a:spcPct val="100000"/>
              </a:lnSpc>
              <a:spcAft>
                <a:spcPts val="3600"/>
              </a:spcAft>
              <a:buFont typeface="Arial" panose="020B0604020202020204" pitchFamily="34" charset="0"/>
              <a:buChar char="•"/>
            </a:pPr>
            <a:r>
              <a:rPr lang="en-US" dirty="0"/>
              <a:t>Bleak – BLE cross-platform connectivity</a:t>
            </a:r>
          </a:p>
          <a:p>
            <a:pPr marL="342900" indent="-342900" algn="l">
              <a:lnSpc>
                <a:spcPct val="100000"/>
              </a:lnSpc>
              <a:spcAft>
                <a:spcPts val="360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MediaPipe</a:t>
            </a:r>
            <a:r>
              <a:rPr lang="en-US" dirty="0"/>
              <a:t> </a:t>
            </a:r>
          </a:p>
          <a:p>
            <a:pPr marL="342900" indent="-342900" algn="l">
              <a:lnSpc>
                <a:spcPct val="100000"/>
              </a:lnSpc>
              <a:spcAft>
                <a:spcPts val="360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Numpy</a:t>
            </a:r>
            <a:endParaRPr lang="en-US" dirty="0"/>
          </a:p>
          <a:p>
            <a:pPr marL="342900" indent="-342900" algn="l">
              <a:lnSpc>
                <a:spcPct val="100000"/>
              </a:lnSpc>
              <a:spcAft>
                <a:spcPts val="3600"/>
              </a:spcAft>
              <a:buFont typeface="Arial" panose="020B0604020202020204" pitchFamily="34" charset="0"/>
              <a:buChar char="•"/>
            </a:pPr>
            <a:r>
              <a:rPr lang="en-US" dirty="0"/>
              <a:t>OpenCV</a:t>
            </a:r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3331D6DC-E688-BF4B-BB34-1B60C953C7A9}"/>
              </a:ext>
            </a:extLst>
          </p:cNvPr>
          <p:cNvSpPr txBox="1">
            <a:spLocks/>
          </p:cNvSpPr>
          <p:nvPr/>
        </p:nvSpPr>
        <p:spPr>
          <a:xfrm>
            <a:off x="6838950" y="2834640"/>
            <a:ext cx="4572000" cy="3429000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ct val="100000"/>
              </a:lnSpc>
              <a:spcAft>
                <a:spcPts val="3600"/>
              </a:spcAft>
              <a:buFont typeface="Arial" panose="020B0604020202020204" pitchFamily="34" charset="0"/>
              <a:buChar char="•"/>
            </a:pPr>
            <a:r>
              <a:rPr lang="en-US" dirty="0"/>
              <a:t>Pandas </a:t>
            </a:r>
          </a:p>
          <a:p>
            <a:pPr marL="342900" indent="-342900" algn="l">
              <a:lnSpc>
                <a:spcPct val="100000"/>
              </a:lnSpc>
              <a:spcAft>
                <a:spcPts val="360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Pyo</a:t>
            </a:r>
            <a:r>
              <a:rPr lang="en-US" dirty="0"/>
              <a:t> – Audio DSP</a:t>
            </a:r>
          </a:p>
          <a:p>
            <a:pPr marL="342900" indent="-342900" algn="l">
              <a:lnSpc>
                <a:spcPct val="100000"/>
              </a:lnSpc>
              <a:spcAft>
                <a:spcPts val="3600"/>
              </a:spcAft>
              <a:buFont typeface="Arial" panose="020B0604020202020204" pitchFamily="34" charset="0"/>
              <a:buChar char="•"/>
            </a:pPr>
            <a:r>
              <a:rPr lang="en-US" dirty="0"/>
              <a:t>Shapely – Analysis of planar geometric objects</a:t>
            </a:r>
          </a:p>
        </p:txBody>
      </p:sp>
      <p:sp>
        <p:nvSpPr>
          <p:cNvPr id="9" name="Subtitle 6">
            <a:extLst>
              <a:ext uri="{FF2B5EF4-FFF2-40B4-BE49-F238E27FC236}">
                <a16:creationId xmlns:a16="http://schemas.microsoft.com/office/drawing/2014/main" id="{37DA6464-461B-8142-823D-BC6E3D256138}"/>
              </a:ext>
            </a:extLst>
          </p:cNvPr>
          <p:cNvSpPr txBox="1">
            <a:spLocks/>
          </p:cNvSpPr>
          <p:nvPr/>
        </p:nvSpPr>
        <p:spPr>
          <a:xfrm>
            <a:off x="1523998" y="822960"/>
            <a:ext cx="9143999" cy="1163637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Aft>
                <a:spcPts val="1800"/>
              </a:spcAft>
            </a:pPr>
            <a:r>
              <a:rPr lang="en-US" sz="4400" dirty="0"/>
              <a:t>Third-Party Libraries – Synth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16804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350EEE8B-8C21-E649-ACA7-0FF008F8DC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20886" r="-1" b="-1"/>
          <a:stretch/>
        </p:blipFill>
        <p:spPr>
          <a:xfrm>
            <a:off x="0" y="10"/>
            <a:ext cx="10558463" cy="6857990"/>
          </a:xfrm>
          <a:prstGeom prst="rect">
            <a:avLst/>
          </a:prstGeom>
        </p:spPr>
      </p:pic>
      <p:sp>
        <p:nvSpPr>
          <p:cNvPr id="7" name="Subtitle 6">
            <a:extLst>
              <a:ext uri="{FF2B5EF4-FFF2-40B4-BE49-F238E27FC236}">
                <a16:creationId xmlns:a16="http://schemas.microsoft.com/office/drawing/2014/main" id="{C5741F84-86DC-9A4D-A5DC-C30FBDE8D6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9" y="2514600"/>
            <a:ext cx="4572001" cy="3429000"/>
          </a:xfrm>
        </p:spPr>
        <p:txBody>
          <a:bodyPr wrap="square" anchor="t" anchorCtr="0">
            <a:normAutofit/>
          </a:bodyPr>
          <a:lstStyle/>
          <a:p>
            <a:pPr marL="342900" indent="-342900" algn="l">
              <a:lnSpc>
                <a:spcPct val="100000"/>
              </a:lnSpc>
              <a:spcAft>
                <a:spcPts val="360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Jupyter</a:t>
            </a:r>
            <a:r>
              <a:rPr lang="en-US" dirty="0"/>
              <a:t> Notebooks</a:t>
            </a:r>
          </a:p>
          <a:p>
            <a:pPr marL="342900" indent="-342900" algn="l">
              <a:lnSpc>
                <a:spcPct val="100000"/>
              </a:lnSpc>
              <a:spcAft>
                <a:spcPts val="360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MatPlotLib</a:t>
            </a:r>
            <a:endParaRPr lang="en-US" dirty="0"/>
          </a:p>
          <a:p>
            <a:pPr marL="342900" indent="-342900" algn="l">
              <a:lnSpc>
                <a:spcPct val="100000"/>
              </a:lnSpc>
              <a:spcAft>
                <a:spcPts val="360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Numpy</a:t>
            </a:r>
            <a:endParaRPr lang="en-US" dirty="0"/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3331D6DC-E688-BF4B-BB34-1B60C953C7A9}"/>
              </a:ext>
            </a:extLst>
          </p:cNvPr>
          <p:cNvSpPr txBox="1">
            <a:spLocks/>
          </p:cNvSpPr>
          <p:nvPr/>
        </p:nvSpPr>
        <p:spPr>
          <a:xfrm>
            <a:off x="6838950" y="2514600"/>
            <a:ext cx="4572000" cy="3429000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ct val="100000"/>
              </a:lnSpc>
              <a:spcAft>
                <a:spcPts val="3600"/>
              </a:spcAft>
              <a:buFont typeface="Arial" panose="020B0604020202020204" pitchFamily="34" charset="0"/>
              <a:buChar char="•"/>
            </a:pPr>
            <a:r>
              <a:rPr lang="en-US" dirty="0"/>
              <a:t>Pandas </a:t>
            </a:r>
          </a:p>
          <a:p>
            <a:pPr marL="342900" indent="-342900" algn="l">
              <a:lnSpc>
                <a:spcPct val="100000"/>
              </a:lnSpc>
              <a:spcAft>
                <a:spcPts val="3600"/>
              </a:spcAft>
              <a:buFont typeface="Arial" panose="020B0604020202020204" pitchFamily="34" charset="0"/>
              <a:buChar char="•"/>
            </a:pPr>
            <a:r>
              <a:rPr lang="en-US" dirty="0"/>
              <a:t>Sci-Kit Learn – Machine learning and correlations</a:t>
            </a:r>
          </a:p>
          <a:p>
            <a:pPr marL="342900" indent="-342900" algn="l">
              <a:lnSpc>
                <a:spcPct val="100000"/>
              </a:lnSpc>
              <a:spcAft>
                <a:spcPts val="3600"/>
              </a:spcAft>
              <a:buFont typeface="Arial" panose="020B0604020202020204" pitchFamily="34" charset="0"/>
              <a:buChar char="•"/>
            </a:pPr>
            <a:r>
              <a:rPr lang="en-US" dirty="0"/>
              <a:t>TensorFlow and </a:t>
            </a:r>
            <a:r>
              <a:rPr lang="en-US" dirty="0" err="1"/>
              <a:t>Keras</a:t>
            </a:r>
            <a:endParaRPr lang="en-US" dirty="0"/>
          </a:p>
        </p:txBody>
      </p:sp>
      <p:sp>
        <p:nvSpPr>
          <p:cNvPr id="9" name="Subtitle 6">
            <a:extLst>
              <a:ext uri="{FF2B5EF4-FFF2-40B4-BE49-F238E27FC236}">
                <a16:creationId xmlns:a16="http://schemas.microsoft.com/office/drawing/2014/main" id="{37DA6464-461B-8142-823D-BC6E3D256138}"/>
              </a:ext>
            </a:extLst>
          </p:cNvPr>
          <p:cNvSpPr txBox="1">
            <a:spLocks/>
          </p:cNvSpPr>
          <p:nvPr/>
        </p:nvSpPr>
        <p:spPr>
          <a:xfrm>
            <a:off x="1523998" y="822960"/>
            <a:ext cx="9143999" cy="1163637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Aft>
                <a:spcPts val="1800"/>
              </a:spcAft>
            </a:pPr>
            <a:r>
              <a:rPr lang="en-US" sz="4400" dirty="0"/>
              <a:t>Third-Party Libraries – Analysis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07867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Picture 2">
            <a:extLst>
              <a:ext uri="{FF2B5EF4-FFF2-40B4-BE49-F238E27FC236}">
                <a16:creationId xmlns:a16="http://schemas.microsoft.com/office/drawing/2014/main" id="{992EECC0-9F9F-4DB6-BCBC-DE40E8C1DA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886" r="-1" b="-1"/>
          <a:stretch/>
        </p:blipFill>
        <p:spPr>
          <a:xfrm>
            <a:off x="-1" y="0"/>
            <a:ext cx="10558463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F1B6365-4A11-4846-8378-1CFC5AFF2F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48600" y="1122363"/>
            <a:ext cx="4343400" cy="2133599"/>
          </a:xfrm>
        </p:spPr>
        <p:txBody>
          <a:bodyPr anchor="ctr" anchorCtr="0">
            <a:normAutofit/>
          </a:bodyPr>
          <a:lstStyle/>
          <a:p>
            <a:r>
              <a:rPr lang="en-US" sz="4800" dirty="0">
                <a:latin typeface="Avenir Book" panose="02000503020000020003" pitchFamily="2" charset="0"/>
              </a:rPr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15848535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350EEE8B-8C21-E649-ACA7-0FF008F8DC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20886" r="-1" b="-1"/>
          <a:stretch/>
        </p:blipFill>
        <p:spPr>
          <a:xfrm>
            <a:off x="0" y="10"/>
            <a:ext cx="10558463" cy="6857990"/>
          </a:xfrm>
          <a:prstGeom prst="rect">
            <a:avLst/>
          </a:prstGeom>
        </p:spPr>
      </p:pic>
      <p:sp>
        <p:nvSpPr>
          <p:cNvPr id="7" name="Subtitle 6">
            <a:extLst>
              <a:ext uri="{FF2B5EF4-FFF2-40B4-BE49-F238E27FC236}">
                <a16:creationId xmlns:a16="http://schemas.microsoft.com/office/drawing/2014/main" id="{C5741F84-86DC-9A4D-A5DC-C30FBDE8D6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9" y="2194559"/>
            <a:ext cx="9143998" cy="5026511"/>
          </a:xfrm>
        </p:spPr>
        <p:txBody>
          <a:bodyPr wrap="square" anchor="t" anchorCtr="0">
            <a:normAutofit/>
          </a:bodyPr>
          <a:lstStyle/>
          <a:p>
            <a:pPr marL="342900" indent="-342900" algn="l">
              <a:lnSpc>
                <a:spcPct val="100000"/>
              </a:lnSpc>
              <a:spcAft>
                <a:spcPts val="3600"/>
              </a:spcAft>
              <a:buFont typeface="Arial" panose="020B0604020202020204" pitchFamily="34" charset="0"/>
              <a:buChar char="•"/>
            </a:pPr>
            <a:r>
              <a:rPr lang="en-US" dirty="0"/>
              <a:t>STCV-Synth offers great performance capabilities</a:t>
            </a:r>
          </a:p>
          <a:p>
            <a:pPr marL="342900" indent="-342900" algn="l">
              <a:lnSpc>
                <a:spcPct val="100000"/>
              </a:lnSpc>
              <a:spcAft>
                <a:spcPts val="3600"/>
              </a:spcAft>
              <a:buFont typeface="Arial" panose="020B0604020202020204" pitchFamily="34" charset="0"/>
              <a:buChar char="•"/>
            </a:pPr>
            <a:r>
              <a:rPr lang="en-US" dirty="0"/>
              <a:t>IMU sensors and computer vision offer remarkable performance possibilities for artists and non-artists alike</a:t>
            </a:r>
          </a:p>
          <a:p>
            <a:pPr marL="342900" indent="-342900" algn="l">
              <a:lnSpc>
                <a:spcPct val="100000"/>
              </a:lnSpc>
              <a:spcAft>
                <a:spcPts val="3600"/>
              </a:spcAft>
              <a:buFont typeface="Arial" panose="020B0604020202020204" pitchFamily="34" charset="0"/>
              <a:buChar char="•"/>
            </a:pPr>
            <a:r>
              <a:rPr lang="en-US" dirty="0"/>
              <a:t>Alternative controllers open universal possibilities for creative expression</a:t>
            </a:r>
          </a:p>
          <a:p>
            <a:pPr marL="342900" indent="-342900" algn="l">
              <a:lnSpc>
                <a:spcPct val="100000"/>
              </a:lnSpc>
              <a:spcAft>
                <a:spcPts val="3600"/>
              </a:spcAft>
              <a:buFont typeface="Arial" panose="020B0604020202020204" pitchFamily="34" charset="0"/>
              <a:buChar char="•"/>
            </a:pPr>
            <a:r>
              <a:rPr lang="en-US" dirty="0"/>
              <a:t>Trigonometric functions and quaternions are powerful tools for describing motion</a:t>
            </a:r>
          </a:p>
          <a:p>
            <a:pPr marL="342900" indent="-342900" algn="l">
              <a:lnSpc>
                <a:spcPct val="100000"/>
              </a:lnSpc>
              <a:spcAft>
                <a:spcPts val="3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 algn="l">
              <a:lnSpc>
                <a:spcPct val="100000"/>
              </a:lnSpc>
              <a:spcAft>
                <a:spcPts val="3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 algn="l">
              <a:lnSpc>
                <a:spcPct val="100000"/>
              </a:lnSpc>
              <a:spcAft>
                <a:spcPts val="3600"/>
              </a:spcAft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8" name="Subtitle 6">
            <a:extLst>
              <a:ext uri="{FF2B5EF4-FFF2-40B4-BE49-F238E27FC236}">
                <a16:creationId xmlns:a16="http://schemas.microsoft.com/office/drawing/2014/main" id="{F9FAFAFD-A5BC-624C-9869-AB104DDDC322}"/>
              </a:ext>
            </a:extLst>
          </p:cNvPr>
          <p:cNvSpPr txBox="1">
            <a:spLocks/>
          </p:cNvSpPr>
          <p:nvPr/>
        </p:nvSpPr>
        <p:spPr>
          <a:xfrm>
            <a:off x="1523998" y="822960"/>
            <a:ext cx="9143999" cy="1163637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Aft>
                <a:spcPts val="1800"/>
              </a:spcAft>
            </a:pPr>
            <a:r>
              <a:rPr lang="en-US" sz="4400" dirty="0"/>
              <a:t>Conclusions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90285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350EEE8B-8C21-E649-ACA7-0FF008F8DC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20886" r="-1" b="-1"/>
          <a:stretch/>
        </p:blipFill>
        <p:spPr>
          <a:xfrm>
            <a:off x="0" y="0"/>
            <a:ext cx="10558463" cy="6857990"/>
          </a:xfrm>
          <a:prstGeom prst="rect">
            <a:avLst/>
          </a:prstGeom>
        </p:spPr>
      </p:pic>
      <p:sp>
        <p:nvSpPr>
          <p:cNvPr id="7" name="Subtitle 6">
            <a:extLst>
              <a:ext uri="{FF2B5EF4-FFF2-40B4-BE49-F238E27FC236}">
                <a16:creationId xmlns:a16="http://schemas.microsoft.com/office/drawing/2014/main" id="{C5741F84-86DC-9A4D-A5DC-C30FBDE8D6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9" y="2837329"/>
            <a:ext cx="9143999" cy="2592387"/>
          </a:xfrm>
        </p:spPr>
        <p:txBody>
          <a:bodyPr wrap="square" anchor="t" anchorCtr="0">
            <a:normAutofit/>
          </a:bodyPr>
          <a:lstStyle/>
          <a:p>
            <a:pPr marL="342900" indent="-342900" algn="l">
              <a:lnSpc>
                <a:spcPct val="100000"/>
              </a:lnSpc>
              <a:spcAft>
                <a:spcPts val="3600"/>
              </a:spcAft>
              <a:buFont typeface="Arial" panose="020B0604020202020204" pitchFamily="34" charset="0"/>
              <a:buChar char="•"/>
            </a:pPr>
            <a:r>
              <a:rPr lang="en-US" dirty="0"/>
              <a:t>First prototype in a series of accessible devices for creative expression</a:t>
            </a:r>
          </a:p>
          <a:p>
            <a:pPr marL="342900" indent="-342900" algn="l">
              <a:lnSpc>
                <a:spcPct val="100000"/>
              </a:lnSpc>
              <a:spcAft>
                <a:spcPts val="3600"/>
              </a:spcAft>
              <a:buFont typeface="Arial" panose="020B0604020202020204" pitchFamily="34" charset="0"/>
              <a:buChar char="•"/>
            </a:pPr>
            <a:r>
              <a:rPr lang="en-US" dirty="0"/>
              <a:t>Audio engine controlled by a 9-DOF IMU and Computer Vision</a:t>
            </a:r>
          </a:p>
        </p:txBody>
      </p:sp>
      <p:sp>
        <p:nvSpPr>
          <p:cNvPr id="5" name="Subtitle 6">
            <a:extLst>
              <a:ext uri="{FF2B5EF4-FFF2-40B4-BE49-F238E27FC236}">
                <a16:creationId xmlns:a16="http://schemas.microsoft.com/office/drawing/2014/main" id="{C1860640-2233-7744-BF75-DF9A473E5F40}"/>
              </a:ext>
            </a:extLst>
          </p:cNvPr>
          <p:cNvSpPr txBox="1">
            <a:spLocks/>
          </p:cNvSpPr>
          <p:nvPr/>
        </p:nvSpPr>
        <p:spPr>
          <a:xfrm>
            <a:off x="1523998" y="827236"/>
            <a:ext cx="9143999" cy="1163637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Aft>
                <a:spcPts val="1800"/>
              </a:spcAft>
            </a:pPr>
            <a:r>
              <a:rPr lang="en-US" sz="4400" dirty="0"/>
              <a:t>STCV-Synth</a:t>
            </a:r>
          </a:p>
        </p:txBody>
      </p:sp>
    </p:spTree>
    <p:extLst>
      <p:ext uri="{BB962C8B-B14F-4D97-AF65-F5344CB8AC3E}">
        <p14:creationId xmlns:p14="http://schemas.microsoft.com/office/powerpoint/2010/main" val="37094472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350EEE8B-8C21-E649-ACA7-0FF008F8DC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20886" r="-1" b="-1"/>
          <a:stretch/>
        </p:blipFill>
        <p:spPr>
          <a:xfrm>
            <a:off x="0" y="10"/>
            <a:ext cx="10558463" cy="6857990"/>
          </a:xfrm>
          <a:prstGeom prst="rect">
            <a:avLst/>
          </a:prstGeom>
        </p:spPr>
      </p:pic>
      <p:sp>
        <p:nvSpPr>
          <p:cNvPr id="7" name="Subtitle 6">
            <a:extLst>
              <a:ext uri="{FF2B5EF4-FFF2-40B4-BE49-F238E27FC236}">
                <a16:creationId xmlns:a16="http://schemas.microsoft.com/office/drawing/2014/main" id="{C5741F84-86DC-9A4D-A5DC-C30FBDE8D6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9" y="2194560"/>
            <a:ext cx="9143998" cy="4663430"/>
          </a:xfrm>
        </p:spPr>
        <p:txBody>
          <a:bodyPr wrap="square" anchor="t" anchorCtr="0">
            <a:normAutofit/>
          </a:bodyPr>
          <a:lstStyle/>
          <a:p>
            <a:pPr marL="342900" indent="-342900" algn="l">
              <a:lnSpc>
                <a:spcPct val="100000"/>
              </a:lnSpc>
              <a:spcAft>
                <a:spcPts val="3600"/>
              </a:spcAft>
              <a:buFont typeface="Arial" panose="020B0604020202020204" pitchFamily="34" charset="0"/>
              <a:buChar char="•"/>
            </a:pPr>
            <a:r>
              <a:rPr lang="en-US" dirty="0"/>
              <a:t>Quaternions are optimal for data analysis and machine learning</a:t>
            </a:r>
          </a:p>
          <a:p>
            <a:pPr marL="342900" indent="-342900" algn="l">
              <a:lnSpc>
                <a:spcPct val="100000"/>
              </a:lnSpc>
              <a:spcAft>
                <a:spcPts val="3600"/>
              </a:spcAft>
              <a:buFont typeface="Arial" panose="020B0604020202020204" pitchFamily="34" charset="0"/>
              <a:buChar char="•"/>
            </a:pPr>
            <a:r>
              <a:rPr lang="en-US" dirty="0"/>
              <a:t>Hardware and firmware limitations in microcontrollers are constraining and more apt to low-level languages</a:t>
            </a:r>
          </a:p>
          <a:p>
            <a:pPr marL="342900" indent="-342900" algn="l">
              <a:lnSpc>
                <a:spcPct val="100000"/>
              </a:lnSpc>
              <a:spcAft>
                <a:spcPts val="3600"/>
              </a:spcAft>
              <a:buFont typeface="Arial" panose="020B0604020202020204" pitchFamily="34" charset="0"/>
              <a:buChar char="•"/>
            </a:pPr>
            <a:r>
              <a:rPr lang="en-US" dirty="0"/>
              <a:t>Image processing is better suited for multi-processor capable languages</a:t>
            </a:r>
          </a:p>
          <a:p>
            <a:pPr marL="342900" indent="-342900" algn="l">
              <a:lnSpc>
                <a:spcPct val="100000"/>
              </a:lnSpc>
              <a:spcAft>
                <a:spcPts val="360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MediaPipe</a:t>
            </a:r>
            <a:r>
              <a:rPr lang="en-US" dirty="0"/>
              <a:t> offers better and more efficient results than custom trained models</a:t>
            </a:r>
          </a:p>
        </p:txBody>
      </p:sp>
      <p:sp>
        <p:nvSpPr>
          <p:cNvPr id="8" name="Subtitle 6">
            <a:extLst>
              <a:ext uri="{FF2B5EF4-FFF2-40B4-BE49-F238E27FC236}">
                <a16:creationId xmlns:a16="http://schemas.microsoft.com/office/drawing/2014/main" id="{F9FAFAFD-A5BC-624C-9869-AB104DDDC322}"/>
              </a:ext>
            </a:extLst>
          </p:cNvPr>
          <p:cNvSpPr txBox="1">
            <a:spLocks/>
          </p:cNvSpPr>
          <p:nvPr/>
        </p:nvSpPr>
        <p:spPr>
          <a:xfrm>
            <a:off x="1523998" y="822960"/>
            <a:ext cx="9143999" cy="1163637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Aft>
                <a:spcPts val="1800"/>
              </a:spcAft>
            </a:pPr>
            <a:r>
              <a:rPr lang="en-US" sz="4400" dirty="0"/>
              <a:t>Conclusions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95795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350EEE8B-8C21-E649-ACA7-0FF008F8DC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20886" r="-1" b="-1"/>
          <a:stretch/>
        </p:blipFill>
        <p:spPr>
          <a:xfrm>
            <a:off x="0" y="10"/>
            <a:ext cx="10558463" cy="6857990"/>
          </a:xfrm>
          <a:prstGeom prst="rect">
            <a:avLst/>
          </a:prstGeom>
        </p:spPr>
      </p:pic>
      <p:sp>
        <p:nvSpPr>
          <p:cNvPr id="7" name="Subtitle 6">
            <a:extLst>
              <a:ext uri="{FF2B5EF4-FFF2-40B4-BE49-F238E27FC236}">
                <a16:creationId xmlns:a16="http://schemas.microsoft.com/office/drawing/2014/main" id="{C5741F84-86DC-9A4D-A5DC-C30FBDE8D6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9" y="2194560"/>
            <a:ext cx="9143998" cy="4179346"/>
          </a:xfrm>
        </p:spPr>
        <p:txBody>
          <a:bodyPr wrap="square" anchor="t" anchorCtr="0">
            <a:normAutofit/>
          </a:bodyPr>
          <a:lstStyle/>
          <a:p>
            <a:pPr marL="342900" indent="-342900" algn="l">
              <a:lnSpc>
                <a:spcPct val="100000"/>
              </a:lnSpc>
              <a:spcAft>
                <a:spcPts val="3600"/>
              </a:spcAft>
              <a:buFont typeface="Arial" panose="020B0604020202020204" pitchFamily="34" charset="0"/>
              <a:buChar char="•"/>
            </a:pPr>
            <a:r>
              <a:rPr lang="en-US" dirty="0"/>
              <a:t>Polyphony</a:t>
            </a:r>
          </a:p>
          <a:p>
            <a:pPr marL="342900" indent="-342900" algn="l">
              <a:lnSpc>
                <a:spcPct val="100000"/>
              </a:lnSpc>
              <a:spcAft>
                <a:spcPts val="3600"/>
              </a:spcAft>
              <a:buFont typeface="Arial" panose="020B0604020202020204" pitchFamily="34" charset="0"/>
              <a:buChar char="•"/>
            </a:pPr>
            <a:r>
              <a:rPr lang="en-US" dirty="0"/>
              <a:t>Euler angles based musical gestures</a:t>
            </a:r>
          </a:p>
          <a:p>
            <a:pPr marL="342900" indent="-342900" algn="l">
              <a:lnSpc>
                <a:spcPct val="100000"/>
              </a:lnSpc>
              <a:spcAft>
                <a:spcPts val="3600"/>
              </a:spcAft>
              <a:buFont typeface="Arial" panose="020B0604020202020204" pitchFamily="34" charset="0"/>
              <a:buChar char="•"/>
            </a:pPr>
            <a:r>
              <a:rPr lang="en-US" dirty="0"/>
              <a:t>Sustain mode</a:t>
            </a:r>
          </a:p>
          <a:p>
            <a:pPr marL="342900" indent="-342900" algn="l">
              <a:lnSpc>
                <a:spcPct val="100000"/>
              </a:lnSpc>
              <a:spcAft>
                <a:spcPts val="3600"/>
              </a:spcAft>
              <a:buFont typeface="Arial" panose="020B0604020202020204" pitchFamily="34" charset="0"/>
              <a:buChar char="•"/>
            </a:pPr>
            <a:r>
              <a:rPr lang="en-US" dirty="0"/>
              <a:t>Multi-sensor operation</a:t>
            </a:r>
          </a:p>
          <a:p>
            <a:pPr algn="l">
              <a:lnSpc>
                <a:spcPct val="200000"/>
              </a:lnSpc>
            </a:pPr>
            <a:endParaRPr lang="en-US" dirty="0"/>
          </a:p>
        </p:txBody>
      </p:sp>
      <p:sp>
        <p:nvSpPr>
          <p:cNvPr id="9" name="Subtitle 6">
            <a:extLst>
              <a:ext uri="{FF2B5EF4-FFF2-40B4-BE49-F238E27FC236}">
                <a16:creationId xmlns:a16="http://schemas.microsoft.com/office/drawing/2014/main" id="{37DA6464-461B-8142-823D-BC6E3D256138}"/>
              </a:ext>
            </a:extLst>
          </p:cNvPr>
          <p:cNvSpPr txBox="1">
            <a:spLocks/>
          </p:cNvSpPr>
          <p:nvPr/>
        </p:nvSpPr>
        <p:spPr>
          <a:xfrm>
            <a:off x="1523998" y="822960"/>
            <a:ext cx="9143999" cy="1163637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Aft>
                <a:spcPts val="3600"/>
              </a:spcAft>
            </a:pPr>
            <a:r>
              <a:rPr lang="en-US" sz="4400" dirty="0"/>
              <a:t>Future – Features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39999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350EEE8B-8C21-E649-ACA7-0FF008F8DC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20886" r="-1" b="-1"/>
          <a:stretch/>
        </p:blipFill>
        <p:spPr>
          <a:xfrm>
            <a:off x="0" y="10"/>
            <a:ext cx="10558463" cy="6857990"/>
          </a:xfrm>
          <a:prstGeom prst="rect">
            <a:avLst/>
          </a:prstGeom>
        </p:spPr>
      </p:pic>
      <p:sp>
        <p:nvSpPr>
          <p:cNvPr id="7" name="Subtitle 6">
            <a:extLst>
              <a:ext uri="{FF2B5EF4-FFF2-40B4-BE49-F238E27FC236}">
                <a16:creationId xmlns:a16="http://schemas.microsoft.com/office/drawing/2014/main" id="{C5741F84-86DC-9A4D-A5DC-C30FBDE8D6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9" y="2194560"/>
            <a:ext cx="9143998" cy="4206240"/>
          </a:xfrm>
        </p:spPr>
        <p:txBody>
          <a:bodyPr wrap="square" anchor="t" anchorCtr="0">
            <a:normAutofit/>
          </a:bodyPr>
          <a:lstStyle/>
          <a:p>
            <a:pPr marL="342900" indent="-342900" algn="l">
              <a:lnSpc>
                <a:spcPct val="100000"/>
              </a:lnSpc>
              <a:spcAft>
                <a:spcPts val="3600"/>
              </a:spcAft>
              <a:buFont typeface="Arial" panose="020B0604020202020204" pitchFamily="34" charset="0"/>
              <a:buChar char="•"/>
            </a:pPr>
            <a:r>
              <a:rPr lang="en-US" dirty="0"/>
              <a:t>Improve OpenCV execution</a:t>
            </a:r>
          </a:p>
          <a:p>
            <a:pPr marL="342900" indent="-342900" algn="l">
              <a:lnSpc>
                <a:spcPct val="100000"/>
              </a:lnSpc>
              <a:spcAft>
                <a:spcPts val="3600"/>
              </a:spcAft>
              <a:buFont typeface="Arial" panose="020B0604020202020204" pitchFamily="34" charset="0"/>
              <a:buChar char="•"/>
            </a:pPr>
            <a:r>
              <a:rPr lang="en-US" dirty="0"/>
              <a:t>Decouple async queues for real-time improvements</a:t>
            </a:r>
          </a:p>
          <a:p>
            <a:pPr marL="342900" indent="-342900" algn="l">
              <a:lnSpc>
                <a:spcPct val="100000"/>
              </a:lnSpc>
              <a:spcAft>
                <a:spcPts val="3600"/>
              </a:spcAft>
              <a:buFont typeface="Arial" panose="020B0604020202020204" pitchFamily="34" charset="0"/>
              <a:buChar char="•"/>
            </a:pPr>
            <a:r>
              <a:rPr lang="en-US" dirty="0"/>
              <a:t>Cross-platform GPU acceleration</a:t>
            </a:r>
          </a:p>
          <a:p>
            <a:pPr marL="342900" indent="-342900" algn="l">
              <a:lnSpc>
                <a:spcPct val="100000"/>
              </a:lnSpc>
              <a:spcAft>
                <a:spcPts val="3600"/>
              </a:spcAft>
              <a:buFont typeface="Arial" panose="020B0604020202020204" pitchFamily="34" charset="0"/>
              <a:buChar char="•"/>
            </a:pPr>
            <a:r>
              <a:rPr lang="en-US" dirty="0"/>
              <a:t>Port to multi-thread compatible language</a:t>
            </a:r>
          </a:p>
        </p:txBody>
      </p:sp>
      <p:sp>
        <p:nvSpPr>
          <p:cNvPr id="9" name="Subtitle 6">
            <a:extLst>
              <a:ext uri="{FF2B5EF4-FFF2-40B4-BE49-F238E27FC236}">
                <a16:creationId xmlns:a16="http://schemas.microsoft.com/office/drawing/2014/main" id="{37DA6464-461B-8142-823D-BC6E3D256138}"/>
              </a:ext>
            </a:extLst>
          </p:cNvPr>
          <p:cNvSpPr txBox="1">
            <a:spLocks/>
          </p:cNvSpPr>
          <p:nvPr/>
        </p:nvSpPr>
        <p:spPr>
          <a:xfrm>
            <a:off x="1523998" y="822960"/>
            <a:ext cx="9143999" cy="1163637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Aft>
                <a:spcPts val="1800"/>
              </a:spcAft>
            </a:pPr>
            <a:r>
              <a:rPr lang="en-US" sz="4400" dirty="0"/>
              <a:t>Future – Optimization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30905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350EEE8B-8C21-E649-ACA7-0FF008F8DC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20886" r="-1" b="-1"/>
          <a:stretch/>
        </p:blipFill>
        <p:spPr>
          <a:xfrm>
            <a:off x="0" y="10"/>
            <a:ext cx="10558463" cy="6857990"/>
          </a:xfrm>
          <a:prstGeom prst="rect">
            <a:avLst/>
          </a:prstGeom>
        </p:spPr>
      </p:pic>
      <p:sp>
        <p:nvSpPr>
          <p:cNvPr id="7" name="Subtitle 6">
            <a:extLst>
              <a:ext uri="{FF2B5EF4-FFF2-40B4-BE49-F238E27FC236}">
                <a16:creationId xmlns:a16="http://schemas.microsoft.com/office/drawing/2014/main" id="{C5741F84-86DC-9A4D-A5DC-C30FBDE8D6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9" y="2834640"/>
            <a:ext cx="9143998" cy="3428999"/>
          </a:xfrm>
        </p:spPr>
        <p:txBody>
          <a:bodyPr wrap="square" anchor="t" anchorCtr="0">
            <a:normAutofit/>
          </a:bodyPr>
          <a:lstStyle/>
          <a:p>
            <a:pPr marL="342900" indent="-342900" algn="l">
              <a:lnSpc>
                <a:spcPct val="100000"/>
              </a:lnSpc>
              <a:spcAft>
                <a:spcPts val="3600"/>
              </a:spcAft>
              <a:buFont typeface="Arial" panose="020B0604020202020204" pitchFamily="34" charset="0"/>
              <a:buChar char="•"/>
            </a:pPr>
            <a:r>
              <a:rPr lang="en-US" dirty="0"/>
              <a:t>Video synthesizer engine</a:t>
            </a:r>
          </a:p>
          <a:p>
            <a:pPr marL="342900" indent="-342900" algn="l">
              <a:lnSpc>
                <a:spcPct val="100000"/>
              </a:lnSpc>
              <a:spcAft>
                <a:spcPts val="3600"/>
              </a:spcAft>
              <a:buFont typeface="Arial" panose="020B0604020202020204" pitchFamily="34" charset="0"/>
              <a:buChar char="•"/>
            </a:pPr>
            <a:r>
              <a:rPr lang="en-US" dirty="0"/>
              <a:t>EEG controller</a:t>
            </a:r>
          </a:p>
        </p:txBody>
      </p:sp>
      <p:sp>
        <p:nvSpPr>
          <p:cNvPr id="9" name="Subtitle 6">
            <a:extLst>
              <a:ext uri="{FF2B5EF4-FFF2-40B4-BE49-F238E27FC236}">
                <a16:creationId xmlns:a16="http://schemas.microsoft.com/office/drawing/2014/main" id="{37DA6464-461B-8142-823D-BC6E3D256138}"/>
              </a:ext>
            </a:extLst>
          </p:cNvPr>
          <p:cNvSpPr txBox="1">
            <a:spLocks/>
          </p:cNvSpPr>
          <p:nvPr/>
        </p:nvSpPr>
        <p:spPr>
          <a:xfrm>
            <a:off x="1523998" y="822960"/>
            <a:ext cx="9143999" cy="1163637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Aft>
                <a:spcPts val="1800"/>
              </a:spcAft>
            </a:pPr>
            <a:r>
              <a:rPr lang="en-US" sz="4400" dirty="0"/>
              <a:t>Next Prototype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0232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Picture 2">
            <a:extLst>
              <a:ext uri="{FF2B5EF4-FFF2-40B4-BE49-F238E27FC236}">
                <a16:creationId xmlns:a16="http://schemas.microsoft.com/office/drawing/2014/main" id="{992EECC0-9F9F-4DB6-BCBC-DE40E8C1DA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886" r="-1" b="-1"/>
          <a:stretch/>
        </p:blipFill>
        <p:spPr>
          <a:xfrm>
            <a:off x="-1" y="0"/>
            <a:ext cx="10558463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F1B6365-4A11-4846-8378-1CFC5AFF2F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48600" y="1122363"/>
            <a:ext cx="4023360" cy="2133599"/>
          </a:xfrm>
        </p:spPr>
        <p:txBody>
          <a:bodyPr anchor="ctr" anchorCtr="0">
            <a:normAutofit/>
          </a:bodyPr>
          <a:lstStyle/>
          <a:p>
            <a:r>
              <a:rPr lang="en-US" sz="4800" dirty="0">
                <a:latin typeface="Avenir Book" panose="02000503020000020003" pitchFamily="2" charset="0"/>
              </a:rPr>
              <a:t>Thanks!</a:t>
            </a:r>
          </a:p>
        </p:txBody>
      </p:sp>
    </p:spTree>
    <p:extLst>
      <p:ext uri="{BB962C8B-B14F-4D97-AF65-F5344CB8AC3E}">
        <p14:creationId xmlns:p14="http://schemas.microsoft.com/office/powerpoint/2010/main" val="35454901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350EEE8B-8C21-E649-ACA7-0FF008F8DC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20886" r="-1" b="-1"/>
          <a:stretch/>
        </p:blipFill>
        <p:spPr>
          <a:xfrm>
            <a:off x="0" y="10"/>
            <a:ext cx="10558463" cy="6857990"/>
          </a:xfrm>
          <a:prstGeom prst="rect">
            <a:avLst/>
          </a:prstGeom>
        </p:spPr>
      </p:pic>
      <p:sp>
        <p:nvSpPr>
          <p:cNvPr id="7" name="Subtitle 6">
            <a:extLst>
              <a:ext uri="{FF2B5EF4-FFF2-40B4-BE49-F238E27FC236}">
                <a16:creationId xmlns:a16="http://schemas.microsoft.com/office/drawing/2014/main" id="{C5741F84-86DC-9A4D-A5DC-C30FBDE8D6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9" y="2834640"/>
            <a:ext cx="9143999" cy="2563812"/>
          </a:xfrm>
        </p:spPr>
        <p:txBody>
          <a:bodyPr wrap="square" anchor="t" anchorCtr="0">
            <a:normAutofit/>
          </a:bodyPr>
          <a:lstStyle/>
          <a:p>
            <a:pPr marL="342900" indent="-342900" algn="l">
              <a:lnSpc>
                <a:spcPct val="100000"/>
              </a:lnSpc>
              <a:spcAft>
                <a:spcPts val="3600"/>
              </a:spcAft>
              <a:buFont typeface="Arial" panose="020B0604020202020204" pitchFamily="34" charset="0"/>
              <a:buChar char="•"/>
            </a:pPr>
            <a:r>
              <a:rPr lang="en-US" dirty="0"/>
              <a:t>Create artistic outlets for people with disabilities</a:t>
            </a:r>
          </a:p>
          <a:p>
            <a:pPr marL="342900" indent="-342900" algn="l">
              <a:lnSpc>
                <a:spcPct val="100000"/>
              </a:lnSpc>
              <a:spcAft>
                <a:spcPts val="3600"/>
              </a:spcAft>
              <a:buFont typeface="Arial" panose="020B0604020202020204" pitchFamily="34" charset="0"/>
              <a:buChar char="•"/>
            </a:pPr>
            <a:r>
              <a:rPr lang="en-US" dirty="0"/>
              <a:t>Novel interactive interdisciplinary art performances</a:t>
            </a:r>
          </a:p>
        </p:txBody>
      </p:sp>
      <p:sp>
        <p:nvSpPr>
          <p:cNvPr id="8" name="Subtitle 6">
            <a:extLst>
              <a:ext uri="{FF2B5EF4-FFF2-40B4-BE49-F238E27FC236}">
                <a16:creationId xmlns:a16="http://schemas.microsoft.com/office/drawing/2014/main" id="{F7669189-D3E3-294E-B9BF-6055A5DD20F9}"/>
              </a:ext>
            </a:extLst>
          </p:cNvPr>
          <p:cNvSpPr txBox="1">
            <a:spLocks/>
          </p:cNvSpPr>
          <p:nvPr/>
        </p:nvSpPr>
        <p:spPr>
          <a:xfrm>
            <a:off x="1523998" y="822960"/>
            <a:ext cx="9143999" cy="1163637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Aft>
                <a:spcPts val="1800"/>
              </a:spcAft>
            </a:pPr>
            <a:r>
              <a:rPr lang="en-US" sz="4400" dirty="0"/>
              <a:t>Purpose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158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Picture 2">
            <a:extLst>
              <a:ext uri="{FF2B5EF4-FFF2-40B4-BE49-F238E27FC236}">
                <a16:creationId xmlns:a16="http://schemas.microsoft.com/office/drawing/2014/main" id="{992EECC0-9F9F-4DB6-BCBC-DE40E8C1DA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886" r="-1" b="-1"/>
          <a:stretch/>
        </p:blipFill>
        <p:spPr>
          <a:xfrm>
            <a:off x="-1" y="0"/>
            <a:ext cx="10558463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F1B6365-4A11-4846-8378-1CFC5AFF2F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48600" y="1122363"/>
            <a:ext cx="4023360" cy="2133599"/>
          </a:xfrm>
        </p:spPr>
        <p:txBody>
          <a:bodyPr anchor="ctr" anchorCtr="0">
            <a:normAutofit/>
          </a:bodyPr>
          <a:lstStyle/>
          <a:p>
            <a:r>
              <a:rPr lang="en-US" sz="4800" dirty="0">
                <a:latin typeface="Avenir Book" panose="02000503020000020003" pitchFamily="2" charset="0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9443921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Picture 2">
            <a:extLst>
              <a:ext uri="{FF2B5EF4-FFF2-40B4-BE49-F238E27FC236}">
                <a16:creationId xmlns:a16="http://schemas.microsoft.com/office/drawing/2014/main" id="{992EECC0-9F9F-4DB6-BCBC-DE40E8C1DA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886" r="-1" b="-1"/>
          <a:stretch/>
        </p:blipFill>
        <p:spPr>
          <a:xfrm>
            <a:off x="-1" y="0"/>
            <a:ext cx="10558463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F1B6365-4A11-4846-8378-1CFC5AFF2F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48600" y="1122363"/>
            <a:ext cx="4343400" cy="2133599"/>
          </a:xfrm>
        </p:spPr>
        <p:txBody>
          <a:bodyPr anchor="ctr" anchorCtr="0">
            <a:normAutofit/>
          </a:bodyPr>
          <a:lstStyle/>
          <a:p>
            <a:r>
              <a:rPr lang="en-US" sz="4800" dirty="0">
                <a:latin typeface="Avenir Book" panose="02000503020000020003" pitchFamily="2" charset="0"/>
              </a:rPr>
              <a:t>Architecture</a:t>
            </a:r>
          </a:p>
        </p:txBody>
      </p:sp>
    </p:spTree>
    <p:extLst>
      <p:ext uri="{BB962C8B-B14F-4D97-AF65-F5344CB8AC3E}">
        <p14:creationId xmlns:p14="http://schemas.microsoft.com/office/powerpoint/2010/main" val="39189996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350EEE8B-8C21-E649-ACA7-0FF008F8DC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20886" r="-1" b="-1"/>
          <a:stretch/>
        </p:blipFill>
        <p:spPr>
          <a:xfrm>
            <a:off x="0" y="10"/>
            <a:ext cx="10558463" cy="6857990"/>
          </a:xfrm>
          <a:prstGeom prst="rect">
            <a:avLst/>
          </a:prstGeom>
        </p:spPr>
      </p:pic>
      <p:pic>
        <p:nvPicPr>
          <p:cNvPr id="6" name="Picture 5" descr="A close-up of a computer chip&#10;&#10;Description automatically generated with medium confidence">
            <a:extLst>
              <a:ext uri="{FF2B5EF4-FFF2-40B4-BE49-F238E27FC236}">
                <a16:creationId xmlns:a16="http://schemas.microsoft.com/office/drawing/2014/main" id="{A5798168-49D4-E54A-B3F8-ACEBB04E0A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4344" y="2266531"/>
            <a:ext cx="976312" cy="1482548"/>
          </a:xfrm>
          <a:prstGeom prst="rect">
            <a:avLst/>
          </a:prstGeom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533307DE-4D3B-304B-9C4F-3DC9C438D392}"/>
              </a:ext>
            </a:extLst>
          </p:cNvPr>
          <p:cNvSpPr txBox="1">
            <a:spLocks/>
          </p:cNvSpPr>
          <p:nvPr/>
        </p:nvSpPr>
        <p:spPr>
          <a:xfrm>
            <a:off x="3444481" y="2124769"/>
            <a:ext cx="976312" cy="739774"/>
          </a:xfrm>
          <a:prstGeom prst="rect">
            <a:avLst/>
          </a:prstGeom>
        </p:spPr>
        <p:txBody>
          <a:bodyPr vert="horz" lIns="91440" tIns="45720" rIns="91440" bIns="45720" rtlCol="0" anchor="ctr" anchorCtr="1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BLE</a:t>
            </a:r>
          </a:p>
        </p:txBody>
      </p:sp>
      <p:pic>
        <p:nvPicPr>
          <p:cNvPr id="14" name="Picture 13" descr="A picture containing black, electronics, white, projector&#10;&#10;Description automatically generated">
            <a:extLst>
              <a:ext uri="{FF2B5EF4-FFF2-40B4-BE49-F238E27FC236}">
                <a16:creationId xmlns:a16="http://schemas.microsoft.com/office/drawing/2014/main" id="{D864705F-186D-FC43-A854-D4EAC483D3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3999" y="4639047"/>
            <a:ext cx="1397003" cy="1397003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19C3A4E1-3707-A04C-9518-CD51B400DE58}"/>
              </a:ext>
            </a:extLst>
          </p:cNvPr>
          <p:cNvSpPr/>
          <p:nvPr/>
        </p:nvSpPr>
        <p:spPr>
          <a:xfrm>
            <a:off x="1523999" y="2083947"/>
            <a:ext cx="1428750" cy="1787966"/>
          </a:xfrm>
          <a:prstGeom prst="rect">
            <a:avLst/>
          </a:prstGeom>
          <a:noFill/>
          <a:ln w="508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485926E-0EFD-B849-A470-FBEAE2D8F330}"/>
              </a:ext>
            </a:extLst>
          </p:cNvPr>
          <p:cNvSpPr/>
          <p:nvPr/>
        </p:nvSpPr>
        <p:spPr>
          <a:xfrm>
            <a:off x="1305719" y="4443565"/>
            <a:ext cx="1833561" cy="1787966"/>
          </a:xfrm>
          <a:prstGeom prst="rect">
            <a:avLst/>
          </a:prstGeom>
          <a:noFill/>
          <a:ln w="508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 descr="A computer with a keyboard&#10;&#10;Description automatically generated with low confidence">
            <a:extLst>
              <a:ext uri="{FF2B5EF4-FFF2-40B4-BE49-F238E27FC236}">
                <a16:creationId xmlns:a16="http://schemas.microsoft.com/office/drawing/2014/main" id="{15FD3D39-3A7A-D943-A534-1D97C388A0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28764" y="3191377"/>
            <a:ext cx="1888676" cy="1754965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75863586-4341-CB42-BBAD-B5508D958BAF}"/>
              </a:ext>
            </a:extLst>
          </p:cNvPr>
          <p:cNvSpPr/>
          <p:nvPr/>
        </p:nvSpPr>
        <p:spPr>
          <a:xfrm>
            <a:off x="5148789" y="3079076"/>
            <a:ext cx="2248627" cy="2019649"/>
          </a:xfrm>
          <a:prstGeom prst="rect">
            <a:avLst/>
          </a:prstGeom>
          <a:noFill/>
          <a:ln w="508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4458A7C3-3A5E-C54E-A9E8-60E2BD8FB2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16436" y="3134786"/>
            <a:ext cx="1867640" cy="1864281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D82E6F28-DD6D-0241-A4BC-F4A8CD251B80}"/>
              </a:ext>
            </a:extLst>
          </p:cNvPr>
          <p:cNvSpPr/>
          <p:nvPr/>
        </p:nvSpPr>
        <p:spPr>
          <a:xfrm>
            <a:off x="8834624" y="2964555"/>
            <a:ext cx="2248627" cy="2213920"/>
          </a:xfrm>
          <a:prstGeom prst="rect">
            <a:avLst/>
          </a:prstGeom>
          <a:noFill/>
          <a:ln w="508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Elbow Connector 37">
            <a:extLst>
              <a:ext uri="{FF2B5EF4-FFF2-40B4-BE49-F238E27FC236}">
                <a16:creationId xmlns:a16="http://schemas.microsoft.com/office/drawing/2014/main" id="{028DA262-E3F5-0B4A-8152-B3C937166908}"/>
              </a:ext>
            </a:extLst>
          </p:cNvPr>
          <p:cNvCxnSpPr>
            <a:cxnSpLocks/>
          </p:cNvCxnSpPr>
          <p:nvPr/>
        </p:nvCxnSpPr>
        <p:spPr>
          <a:xfrm>
            <a:off x="3132724" y="2864543"/>
            <a:ext cx="1816890" cy="580365"/>
          </a:xfrm>
          <a:prstGeom prst="bentConnector3">
            <a:avLst>
              <a:gd name="adj1" fmla="val 74377"/>
            </a:avLst>
          </a:prstGeom>
          <a:ln w="508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Elbow Connector 41">
            <a:extLst>
              <a:ext uri="{FF2B5EF4-FFF2-40B4-BE49-F238E27FC236}">
                <a16:creationId xmlns:a16="http://schemas.microsoft.com/office/drawing/2014/main" id="{AD90C7BF-D3FF-E94A-BCD0-C0257A1381DE}"/>
              </a:ext>
            </a:extLst>
          </p:cNvPr>
          <p:cNvCxnSpPr>
            <a:cxnSpLocks/>
          </p:cNvCxnSpPr>
          <p:nvPr/>
        </p:nvCxnSpPr>
        <p:spPr>
          <a:xfrm flipV="1">
            <a:off x="3319255" y="4509071"/>
            <a:ext cx="1630359" cy="828477"/>
          </a:xfrm>
          <a:prstGeom prst="bentConnector3">
            <a:avLst>
              <a:gd name="adj1" fmla="val 50000"/>
            </a:avLst>
          </a:prstGeom>
          <a:ln w="508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0D3EBF92-809A-8345-86DF-DD89F6AEBB27}"/>
              </a:ext>
            </a:extLst>
          </p:cNvPr>
          <p:cNvCxnSpPr>
            <a:cxnSpLocks/>
          </p:cNvCxnSpPr>
          <p:nvPr/>
        </p:nvCxnSpPr>
        <p:spPr>
          <a:xfrm>
            <a:off x="7554117" y="4065080"/>
            <a:ext cx="1118396" cy="0"/>
          </a:xfrm>
          <a:prstGeom prst="straightConnector1">
            <a:avLst/>
          </a:prstGeom>
          <a:ln w="50800" cap="flat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Subtitle 6">
            <a:extLst>
              <a:ext uri="{FF2B5EF4-FFF2-40B4-BE49-F238E27FC236}">
                <a16:creationId xmlns:a16="http://schemas.microsoft.com/office/drawing/2014/main" id="{E2D665A1-CD1B-214F-B5DE-3508A4C89C2F}"/>
              </a:ext>
            </a:extLst>
          </p:cNvPr>
          <p:cNvSpPr txBox="1">
            <a:spLocks/>
          </p:cNvSpPr>
          <p:nvPr/>
        </p:nvSpPr>
        <p:spPr>
          <a:xfrm>
            <a:off x="1523998" y="822960"/>
            <a:ext cx="9143999" cy="1163637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Aft>
                <a:spcPts val="1800"/>
              </a:spcAft>
            </a:pPr>
            <a:r>
              <a:rPr lang="en-US" sz="4400" dirty="0"/>
              <a:t>MacOS – Linux – Windows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21728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350EEE8B-8C21-E649-ACA7-0FF008F8DC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20886" r="-1" b="-1"/>
          <a:stretch/>
        </p:blipFill>
        <p:spPr>
          <a:xfrm>
            <a:off x="0" y="10"/>
            <a:ext cx="10558463" cy="6857990"/>
          </a:xfrm>
          <a:prstGeom prst="rect">
            <a:avLst/>
          </a:prstGeom>
        </p:spPr>
      </p:pic>
      <p:pic>
        <p:nvPicPr>
          <p:cNvPr id="6" name="Picture 5" descr="A close-up of a computer chip&#10;&#10;Description automatically generated with medium confidence">
            <a:extLst>
              <a:ext uri="{FF2B5EF4-FFF2-40B4-BE49-F238E27FC236}">
                <a16:creationId xmlns:a16="http://schemas.microsoft.com/office/drawing/2014/main" id="{A5798168-49D4-E54A-B3F8-ACEBB04E0A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4344" y="2266531"/>
            <a:ext cx="976312" cy="1482548"/>
          </a:xfrm>
          <a:prstGeom prst="rect">
            <a:avLst/>
          </a:prstGeom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533307DE-4D3B-304B-9C4F-3DC9C438D392}"/>
              </a:ext>
            </a:extLst>
          </p:cNvPr>
          <p:cNvSpPr txBox="1">
            <a:spLocks/>
          </p:cNvSpPr>
          <p:nvPr/>
        </p:nvSpPr>
        <p:spPr>
          <a:xfrm>
            <a:off x="3444481" y="2124769"/>
            <a:ext cx="976312" cy="739774"/>
          </a:xfrm>
          <a:prstGeom prst="rect">
            <a:avLst/>
          </a:prstGeom>
        </p:spPr>
        <p:txBody>
          <a:bodyPr vert="horz" lIns="91440" tIns="45720" rIns="91440" bIns="45720" rtlCol="0" anchor="ctr" anchorCtr="1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BLE</a:t>
            </a:r>
          </a:p>
        </p:txBody>
      </p:sp>
      <p:pic>
        <p:nvPicPr>
          <p:cNvPr id="14" name="Picture 13" descr="A picture containing black, electronics, white, projector&#10;&#10;Description automatically generated">
            <a:extLst>
              <a:ext uri="{FF2B5EF4-FFF2-40B4-BE49-F238E27FC236}">
                <a16:creationId xmlns:a16="http://schemas.microsoft.com/office/drawing/2014/main" id="{D864705F-186D-FC43-A854-D4EAC483D3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3999" y="4639047"/>
            <a:ext cx="1397003" cy="1397003"/>
          </a:xfrm>
          <a:prstGeom prst="rect">
            <a:avLst/>
          </a:prstGeom>
        </p:spPr>
      </p:pic>
      <p:sp>
        <p:nvSpPr>
          <p:cNvPr id="15" name="Subtitle 2">
            <a:extLst>
              <a:ext uri="{FF2B5EF4-FFF2-40B4-BE49-F238E27FC236}">
                <a16:creationId xmlns:a16="http://schemas.microsoft.com/office/drawing/2014/main" id="{1603D4C0-2C43-BB4A-AC35-195B18AC36FE}"/>
              </a:ext>
            </a:extLst>
          </p:cNvPr>
          <p:cNvSpPr txBox="1">
            <a:spLocks/>
          </p:cNvSpPr>
          <p:nvPr/>
        </p:nvSpPr>
        <p:spPr>
          <a:xfrm>
            <a:off x="3444482" y="4509070"/>
            <a:ext cx="976312" cy="739774"/>
          </a:xfrm>
          <a:prstGeom prst="rect">
            <a:avLst/>
          </a:prstGeom>
        </p:spPr>
        <p:txBody>
          <a:bodyPr vert="horz" lIns="91440" tIns="45720" rIns="91440" bIns="45720" rtlCol="0" anchor="ctr" anchorCtr="1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USB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9392C2C8-B0E8-C841-86E1-ABFE79B55DE9}"/>
              </a:ext>
            </a:extLst>
          </p:cNvPr>
          <p:cNvSpPr txBox="1">
            <a:spLocks/>
          </p:cNvSpPr>
          <p:nvPr/>
        </p:nvSpPr>
        <p:spPr>
          <a:xfrm>
            <a:off x="3366132" y="5340239"/>
            <a:ext cx="1276349" cy="739774"/>
          </a:xfrm>
          <a:prstGeom prst="rect">
            <a:avLst/>
          </a:prstGeom>
        </p:spPr>
        <p:txBody>
          <a:bodyPr vert="horz" lIns="91440" tIns="45720" rIns="91440" bIns="45720" rtlCol="0" anchor="ctr" anchorCtr="1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Ribbon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9C3A4E1-3707-A04C-9518-CD51B400DE58}"/>
              </a:ext>
            </a:extLst>
          </p:cNvPr>
          <p:cNvSpPr/>
          <p:nvPr/>
        </p:nvSpPr>
        <p:spPr>
          <a:xfrm>
            <a:off x="1523999" y="2083947"/>
            <a:ext cx="1428750" cy="1787966"/>
          </a:xfrm>
          <a:prstGeom prst="rect">
            <a:avLst/>
          </a:prstGeom>
          <a:noFill/>
          <a:ln w="508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485926E-0EFD-B849-A470-FBEAE2D8F330}"/>
              </a:ext>
            </a:extLst>
          </p:cNvPr>
          <p:cNvSpPr/>
          <p:nvPr/>
        </p:nvSpPr>
        <p:spPr>
          <a:xfrm>
            <a:off x="1305719" y="4443565"/>
            <a:ext cx="1833561" cy="1787966"/>
          </a:xfrm>
          <a:prstGeom prst="rect">
            <a:avLst/>
          </a:prstGeom>
          <a:noFill/>
          <a:ln w="508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 descr="A close-up of a computer&#10;&#10;Description automatically generated with low confidence">
            <a:extLst>
              <a:ext uri="{FF2B5EF4-FFF2-40B4-BE49-F238E27FC236}">
                <a16:creationId xmlns:a16="http://schemas.microsoft.com/office/drawing/2014/main" id="{D2AC580C-F09A-CC40-A16C-B0EA2F9A36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069917">
            <a:off x="5143245" y="3088420"/>
            <a:ext cx="2184802" cy="1781828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E3E35476-F38D-894E-9A59-EC8229960D86}"/>
              </a:ext>
            </a:extLst>
          </p:cNvPr>
          <p:cNvSpPr/>
          <p:nvPr/>
        </p:nvSpPr>
        <p:spPr>
          <a:xfrm>
            <a:off x="5086753" y="3007805"/>
            <a:ext cx="2248627" cy="2019649"/>
          </a:xfrm>
          <a:prstGeom prst="rect">
            <a:avLst/>
          </a:prstGeom>
          <a:noFill/>
          <a:ln w="508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 descr="A picture containing text, display, electronics, monitor&#10;&#10;Description automatically generated">
            <a:extLst>
              <a:ext uri="{FF2B5EF4-FFF2-40B4-BE49-F238E27FC236}">
                <a16:creationId xmlns:a16="http://schemas.microsoft.com/office/drawing/2014/main" id="{9328F6C7-0CE4-AF40-8925-0919180244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01876" y="4488853"/>
            <a:ext cx="1875153" cy="1875153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9BACB932-F623-0443-B6E0-568777754BA8}"/>
              </a:ext>
            </a:extLst>
          </p:cNvPr>
          <p:cNvSpPr/>
          <p:nvPr/>
        </p:nvSpPr>
        <p:spPr>
          <a:xfrm>
            <a:off x="8762326" y="4309291"/>
            <a:ext cx="2554252" cy="2153924"/>
          </a:xfrm>
          <a:prstGeom prst="rect">
            <a:avLst/>
          </a:prstGeom>
          <a:noFill/>
          <a:ln w="508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4458A7C3-3A5E-C54E-A9E8-60E2BD8FB21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09389" y="1932402"/>
            <a:ext cx="1867640" cy="1864281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D82E6F28-DD6D-0241-A4BC-F4A8CD251B80}"/>
              </a:ext>
            </a:extLst>
          </p:cNvPr>
          <p:cNvSpPr/>
          <p:nvPr/>
        </p:nvSpPr>
        <p:spPr>
          <a:xfrm>
            <a:off x="8927577" y="1762171"/>
            <a:ext cx="2248627" cy="2213920"/>
          </a:xfrm>
          <a:prstGeom prst="rect">
            <a:avLst/>
          </a:prstGeom>
          <a:noFill/>
          <a:ln w="508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367C25E9-D4EB-A94E-999E-BE4949D2BDD1}"/>
              </a:ext>
            </a:extLst>
          </p:cNvPr>
          <p:cNvCxnSpPr>
            <a:cxnSpLocks/>
          </p:cNvCxnSpPr>
          <p:nvPr/>
        </p:nvCxnSpPr>
        <p:spPr>
          <a:xfrm>
            <a:off x="3132724" y="2864543"/>
            <a:ext cx="1816890" cy="580365"/>
          </a:xfrm>
          <a:prstGeom prst="bentConnector3">
            <a:avLst>
              <a:gd name="adj1" fmla="val 74377"/>
            </a:avLst>
          </a:prstGeom>
          <a:ln w="508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Elbow Connector 26">
            <a:extLst>
              <a:ext uri="{FF2B5EF4-FFF2-40B4-BE49-F238E27FC236}">
                <a16:creationId xmlns:a16="http://schemas.microsoft.com/office/drawing/2014/main" id="{3246F6AF-9EFA-C444-BE69-A5A57100600C}"/>
              </a:ext>
            </a:extLst>
          </p:cNvPr>
          <p:cNvCxnSpPr>
            <a:cxnSpLocks/>
          </p:cNvCxnSpPr>
          <p:nvPr/>
        </p:nvCxnSpPr>
        <p:spPr>
          <a:xfrm flipV="1">
            <a:off x="3260552" y="4509070"/>
            <a:ext cx="1697649" cy="792956"/>
          </a:xfrm>
          <a:prstGeom prst="bentConnector3">
            <a:avLst>
              <a:gd name="adj1" fmla="val 69357"/>
            </a:avLst>
          </a:prstGeom>
          <a:ln w="508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18A2980B-220D-6443-A1DB-81E9D9346192}"/>
              </a:ext>
            </a:extLst>
          </p:cNvPr>
          <p:cNvCxnSpPr>
            <a:cxnSpLocks/>
          </p:cNvCxnSpPr>
          <p:nvPr/>
        </p:nvCxnSpPr>
        <p:spPr>
          <a:xfrm flipV="1">
            <a:off x="7513091" y="2931214"/>
            <a:ext cx="1249235" cy="668012"/>
          </a:xfrm>
          <a:prstGeom prst="bentConnector3">
            <a:avLst>
              <a:gd name="adj1" fmla="val 41994"/>
            </a:avLst>
          </a:prstGeom>
          <a:ln w="508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>
            <a:extLst>
              <a:ext uri="{FF2B5EF4-FFF2-40B4-BE49-F238E27FC236}">
                <a16:creationId xmlns:a16="http://schemas.microsoft.com/office/drawing/2014/main" id="{83709571-A3CF-3B46-96BA-8ED0B1E059AB}"/>
              </a:ext>
            </a:extLst>
          </p:cNvPr>
          <p:cNvCxnSpPr>
            <a:cxnSpLocks/>
          </p:cNvCxnSpPr>
          <p:nvPr/>
        </p:nvCxnSpPr>
        <p:spPr>
          <a:xfrm>
            <a:off x="7521678" y="4298532"/>
            <a:ext cx="1018961" cy="950312"/>
          </a:xfrm>
          <a:prstGeom prst="bentConnector3">
            <a:avLst>
              <a:gd name="adj1" fmla="val 50000"/>
            </a:avLst>
          </a:prstGeom>
          <a:ln w="508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Subtitle 2">
            <a:extLst>
              <a:ext uri="{FF2B5EF4-FFF2-40B4-BE49-F238E27FC236}">
                <a16:creationId xmlns:a16="http://schemas.microsoft.com/office/drawing/2014/main" id="{46468BA9-5721-AD4F-8DE0-1CBFBB0DF236}"/>
              </a:ext>
            </a:extLst>
          </p:cNvPr>
          <p:cNvSpPr txBox="1">
            <a:spLocks/>
          </p:cNvSpPr>
          <p:nvPr/>
        </p:nvSpPr>
        <p:spPr>
          <a:xfrm>
            <a:off x="7419284" y="5462145"/>
            <a:ext cx="1264026" cy="739774"/>
          </a:xfrm>
          <a:prstGeom prst="rect">
            <a:avLst/>
          </a:prstGeom>
        </p:spPr>
        <p:txBody>
          <a:bodyPr vert="horz" lIns="91440" tIns="45720" rIns="91440" bIns="45720" rtlCol="0" anchor="ctr" anchorCtr="1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HDMI</a:t>
            </a:r>
          </a:p>
        </p:txBody>
      </p:sp>
      <p:sp>
        <p:nvSpPr>
          <p:cNvPr id="43" name="Subtitle 6">
            <a:extLst>
              <a:ext uri="{FF2B5EF4-FFF2-40B4-BE49-F238E27FC236}">
                <a16:creationId xmlns:a16="http://schemas.microsoft.com/office/drawing/2014/main" id="{E51EBD1C-5067-6541-A642-225B8F3CFB50}"/>
              </a:ext>
            </a:extLst>
          </p:cNvPr>
          <p:cNvSpPr txBox="1">
            <a:spLocks/>
          </p:cNvSpPr>
          <p:nvPr/>
        </p:nvSpPr>
        <p:spPr>
          <a:xfrm>
            <a:off x="1523998" y="822960"/>
            <a:ext cx="9143999" cy="1163637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Aft>
                <a:spcPts val="1800"/>
              </a:spcAft>
            </a:pPr>
            <a:r>
              <a:rPr lang="en-US" sz="4400" dirty="0"/>
              <a:t>NVIDIA Jetson Nano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43044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1388</TotalTime>
  <Words>684</Words>
  <Application>Microsoft Macintosh PowerPoint</Application>
  <PresentationFormat>Widescreen</PresentationFormat>
  <Paragraphs>179</Paragraphs>
  <Slides>44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9" baseType="lpstr">
      <vt:lpstr>Arial</vt:lpstr>
      <vt:lpstr>Avenir Book</vt:lpstr>
      <vt:lpstr>Calibri</vt:lpstr>
      <vt:lpstr>Cambria Math</vt:lpstr>
      <vt:lpstr>Office Theme</vt:lpstr>
      <vt:lpstr>STCV-Synth</vt:lpstr>
      <vt:lpstr>PowerPoint Presentation</vt:lpstr>
      <vt:lpstr>Description</vt:lpstr>
      <vt:lpstr>PowerPoint Presentation</vt:lpstr>
      <vt:lpstr>PowerPoint Presentation</vt:lpstr>
      <vt:lpstr>Demo</vt:lpstr>
      <vt:lpstr>Architecture</vt:lpstr>
      <vt:lpstr>PowerPoint Presentation</vt:lpstr>
      <vt:lpstr>PowerPoint Presentation</vt:lpstr>
      <vt:lpstr>PowerPoint Presentation</vt:lpstr>
      <vt:lpstr>Engine</vt:lpstr>
      <vt:lpstr>PowerPoint Presentation</vt:lpstr>
      <vt:lpstr>PowerPoint Presentation</vt:lpstr>
      <vt:lpstr>PowerPoint Presentation</vt:lpstr>
      <vt:lpstr>PowerPoint Presentation</vt:lpstr>
      <vt:lpstr>Controllers</vt:lpstr>
      <vt:lpstr>SensorTile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Computer Vision</vt:lpstr>
      <vt:lpstr>PowerPoint Presentation</vt:lpstr>
      <vt:lpstr>PowerPoint Presentation</vt:lpstr>
      <vt:lpstr>PowerPoint Presentation</vt:lpstr>
      <vt:lpstr>Data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Resources</vt:lpstr>
      <vt:lpstr>PowerPoint Presentation</vt:lpstr>
      <vt:lpstr>PowerPoint Presentation</vt:lpstr>
      <vt:lpstr>PowerPoint Presentation</vt:lpstr>
      <vt:lpstr>Conclusions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Thanks!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STCV-Synth</dc:title>
  <dc:creator>David Cardona</dc:creator>
  <cp:lastModifiedBy>David Cardona</cp:lastModifiedBy>
  <cp:revision>359</cp:revision>
  <dcterms:created xsi:type="dcterms:W3CDTF">2021-12-14T01:30:51Z</dcterms:created>
  <dcterms:modified xsi:type="dcterms:W3CDTF">2021-12-15T00:39:37Z</dcterms:modified>
</cp:coreProperties>
</file>